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7752" r:id="rId1"/>
  </p:sldMasterIdLst>
  <p:notesMasterIdLst>
    <p:notesMasterId r:id="rId54"/>
  </p:notesMasterIdLst>
  <p:handoutMasterIdLst>
    <p:handoutMasterId r:id="rId55"/>
  </p:handoutMasterIdLst>
  <p:sldIdLst>
    <p:sldId id="262" r:id="rId2"/>
    <p:sldId id="317" r:id="rId3"/>
    <p:sldId id="318" r:id="rId4"/>
    <p:sldId id="315" r:id="rId5"/>
    <p:sldId id="316" r:id="rId6"/>
    <p:sldId id="319" r:id="rId7"/>
    <p:sldId id="320" r:id="rId8"/>
    <p:sldId id="362" r:id="rId9"/>
    <p:sldId id="363" r:id="rId10"/>
    <p:sldId id="364" r:id="rId11"/>
    <p:sldId id="365" r:id="rId12"/>
    <p:sldId id="321" r:id="rId13"/>
    <p:sldId id="322" r:id="rId14"/>
    <p:sldId id="323" r:id="rId15"/>
    <p:sldId id="324" r:id="rId16"/>
    <p:sldId id="325" r:id="rId17"/>
    <p:sldId id="366" r:id="rId18"/>
    <p:sldId id="326" r:id="rId19"/>
    <p:sldId id="327" r:id="rId20"/>
    <p:sldId id="328" r:id="rId21"/>
    <p:sldId id="329" r:id="rId22"/>
    <p:sldId id="330" r:id="rId23"/>
    <p:sldId id="331" r:id="rId24"/>
    <p:sldId id="332" r:id="rId25"/>
    <p:sldId id="333" r:id="rId26"/>
    <p:sldId id="334" r:id="rId27"/>
    <p:sldId id="335" r:id="rId28"/>
    <p:sldId id="336" r:id="rId29"/>
    <p:sldId id="338" r:id="rId30"/>
    <p:sldId id="337"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6" r:id="rId48"/>
    <p:sldId id="357" r:id="rId49"/>
    <p:sldId id="358" r:id="rId50"/>
    <p:sldId id="359" r:id="rId51"/>
    <p:sldId id="360" r:id="rId52"/>
    <p:sldId id="361" r:id="rId53"/>
  </p:sldIdLst>
  <p:sldSz cx="12188825" cy="6858000"/>
  <p:notesSz cx="6858000" cy="9144000"/>
  <p:defaultTextStyle>
    <a:defPPr>
      <a:defRPr lang="en-US"/>
    </a:defPPr>
    <a:lvl1pPr marL="0" algn="l" defTabSz="457791" rtl="0" eaLnBrk="1" latinLnBrk="0" hangingPunct="1">
      <a:defRPr sz="1900" kern="1200">
        <a:solidFill>
          <a:schemeClr val="tx1"/>
        </a:solidFill>
        <a:latin typeface="+mn-lt"/>
        <a:ea typeface="+mn-ea"/>
        <a:cs typeface="+mn-cs"/>
      </a:defRPr>
    </a:lvl1pPr>
    <a:lvl2pPr marL="457791" algn="l" defTabSz="457791" rtl="0" eaLnBrk="1" latinLnBrk="0" hangingPunct="1">
      <a:defRPr sz="1900" kern="1200">
        <a:solidFill>
          <a:schemeClr val="tx1"/>
        </a:solidFill>
        <a:latin typeface="+mn-lt"/>
        <a:ea typeface="+mn-ea"/>
        <a:cs typeface="+mn-cs"/>
      </a:defRPr>
    </a:lvl2pPr>
    <a:lvl3pPr marL="915581" algn="l" defTabSz="457791" rtl="0" eaLnBrk="1" latinLnBrk="0" hangingPunct="1">
      <a:defRPr sz="1900" kern="1200">
        <a:solidFill>
          <a:schemeClr val="tx1"/>
        </a:solidFill>
        <a:latin typeface="+mn-lt"/>
        <a:ea typeface="+mn-ea"/>
        <a:cs typeface="+mn-cs"/>
      </a:defRPr>
    </a:lvl3pPr>
    <a:lvl4pPr marL="1373372" algn="l" defTabSz="457791" rtl="0" eaLnBrk="1" latinLnBrk="0" hangingPunct="1">
      <a:defRPr sz="1900" kern="1200">
        <a:solidFill>
          <a:schemeClr val="tx1"/>
        </a:solidFill>
        <a:latin typeface="+mn-lt"/>
        <a:ea typeface="+mn-ea"/>
        <a:cs typeface="+mn-cs"/>
      </a:defRPr>
    </a:lvl4pPr>
    <a:lvl5pPr marL="1831162" algn="l" defTabSz="457791" rtl="0" eaLnBrk="1" latinLnBrk="0" hangingPunct="1">
      <a:defRPr sz="1900" kern="1200">
        <a:solidFill>
          <a:schemeClr val="tx1"/>
        </a:solidFill>
        <a:latin typeface="+mn-lt"/>
        <a:ea typeface="+mn-ea"/>
        <a:cs typeface="+mn-cs"/>
      </a:defRPr>
    </a:lvl5pPr>
    <a:lvl6pPr marL="2288953" algn="l" defTabSz="457791" rtl="0" eaLnBrk="1" latinLnBrk="0" hangingPunct="1">
      <a:defRPr sz="1900" kern="1200">
        <a:solidFill>
          <a:schemeClr val="tx1"/>
        </a:solidFill>
        <a:latin typeface="+mn-lt"/>
        <a:ea typeface="+mn-ea"/>
        <a:cs typeface="+mn-cs"/>
      </a:defRPr>
    </a:lvl6pPr>
    <a:lvl7pPr marL="2746743" algn="l" defTabSz="457791" rtl="0" eaLnBrk="1" latinLnBrk="0" hangingPunct="1">
      <a:defRPr sz="1900" kern="1200">
        <a:solidFill>
          <a:schemeClr val="tx1"/>
        </a:solidFill>
        <a:latin typeface="+mn-lt"/>
        <a:ea typeface="+mn-ea"/>
        <a:cs typeface="+mn-cs"/>
      </a:defRPr>
    </a:lvl7pPr>
    <a:lvl8pPr marL="3204532" algn="l" defTabSz="457791" rtl="0" eaLnBrk="1" latinLnBrk="0" hangingPunct="1">
      <a:defRPr sz="1900" kern="1200">
        <a:solidFill>
          <a:schemeClr val="tx1"/>
        </a:solidFill>
        <a:latin typeface="+mn-lt"/>
        <a:ea typeface="+mn-ea"/>
        <a:cs typeface="+mn-cs"/>
      </a:defRPr>
    </a:lvl8pPr>
    <a:lvl9pPr marL="3662323" algn="l" defTabSz="45779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1">
          <p15:clr>
            <a:srgbClr val="A4A3A4"/>
          </p15:clr>
        </p15:guide>
        <p15:guide id="2" pos="730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B61B8"/>
    <a:srgbClr val="8181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9" autoAdjust="0"/>
    <p:restoredTop sz="91807" autoAdjust="0"/>
  </p:normalViewPr>
  <p:slideViewPr>
    <p:cSldViewPr snapToGrid="0" snapToObjects="1" showGuides="1">
      <p:cViewPr>
        <p:scale>
          <a:sx n="140" d="100"/>
          <a:sy n="140" d="100"/>
        </p:scale>
        <p:origin x="264" y="144"/>
      </p:cViewPr>
      <p:guideLst>
        <p:guide orient="horz" pos="1331"/>
        <p:guide pos="7306"/>
      </p:guideLst>
    </p:cSldViewPr>
  </p:slideViewPr>
  <p:outlineViewPr>
    <p:cViewPr>
      <p:scale>
        <a:sx n="35" d="100"/>
        <a:sy n="35" d="100"/>
      </p:scale>
      <p:origin x="0" y="16496"/>
    </p:cViewPr>
  </p:outlineViewPr>
  <p:notesTextViewPr>
    <p:cViewPr>
      <p:scale>
        <a:sx n="100" d="100"/>
        <a:sy n="100" d="100"/>
      </p:scale>
      <p:origin x="0" y="0"/>
    </p:cViewPr>
  </p:notesTextViewPr>
  <p:sorterViewPr>
    <p:cViewPr varScale="1">
      <p:scale>
        <a:sx n="100" d="100"/>
        <a:sy n="100" d="100"/>
      </p:scale>
      <p:origin x="0" y="4224"/>
    </p:cViewPr>
  </p:sorterViewPr>
  <p:notesViewPr>
    <p:cSldViewPr snapToGrid="0" snapToObjects="1" showGuides="1">
      <p:cViewPr varScale="1">
        <p:scale>
          <a:sx n="135" d="100"/>
          <a:sy n="135" d="100"/>
        </p:scale>
        <p:origin x="4240"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61963" y="132935"/>
            <a:ext cx="2232757" cy="312274"/>
          </a:xfrm>
          <a:prstGeom prst="rect">
            <a:avLst/>
          </a:prstGeom>
        </p:spPr>
        <p:txBody>
          <a:bodyPr vert="horz" lIns="91440" tIns="45720" rIns="91440" bIns="45720" rtlCol="0"/>
          <a:lstStyle>
            <a:lvl1pPr algn="l">
              <a:defRPr sz="1200"/>
            </a:lvl1pPr>
          </a:lstStyle>
          <a:p>
            <a:endParaRPr lang="en-US" dirty="0">
              <a:latin typeface="AvenirNext forINTUIT Regular" charset="0"/>
            </a:endParaRPr>
          </a:p>
        </p:txBody>
      </p:sp>
      <p:sp>
        <p:nvSpPr>
          <p:cNvPr id="3" name="Date Placeholder 2"/>
          <p:cNvSpPr>
            <a:spLocks noGrp="1"/>
          </p:cNvSpPr>
          <p:nvPr>
            <p:ph type="dt" sz="quarter" idx="1"/>
          </p:nvPr>
        </p:nvSpPr>
        <p:spPr>
          <a:xfrm>
            <a:off x="4246576" y="132935"/>
            <a:ext cx="2232757" cy="312274"/>
          </a:xfrm>
          <a:prstGeom prst="rect">
            <a:avLst/>
          </a:prstGeom>
        </p:spPr>
        <p:txBody>
          <a:bodyPr vert="horz" lIns="91440" tIns="45720" rIns="91440" bIns="45720" rtlCol="0"/>
          <a:lstStyle>
            <a:lvl1pPr algn="r">
              <a:defRPr sz="1200"/>
            </a:lvl1pPr>
          </a:lstStyle>
          <a:p>
            <a:fld id="{A965F349-C9CC-0249-8F45-37A9CA37E25D}" type="datetimeFigureOut">
              <a:rPr lang="en-US" sz="800" smtClean="0">
                <a:latin typeface="AvenirNext forINTUIT Regular" charset="0"/>
              </a:rPr>
              <a:t>9/3/17</a:t>
            </a:fld>
            <a:endParaRPr lang="en-US" sz="800" dirty="0">
              <a:latin typeface="AvenirNext forINTUIT Regular" charset="0"/>
            </a:endParaRPr>
          </a:p>
        </p:txBody>
      </p:sp>
      <p:sp>
        <p:nvSpPr>
          <p:cNvPr id="4" name="Footer Placeholder 3"/>
          <p:cNvSpPr>
            <a:spLocks noGrp="1"/>
          </p:cNvSpPr>
          <p:nvPr>
            <p:ph type="ftr" sz="quarter" idx="2"/>
          </p:nvPr>
        </p:nvSpPr>
        <p:spPr>
          <a:xfrm>
            <a:off x="830631" y="8807170"/>
            <a:ext cx="2232757" cy="213286"/>
          </a:xfrm>
          <a:prstGeom prst="rect">
            <a:avLst/>
          </a:prstGeom>
        </p:spPr>
        <p:txBody>
          <a:bodyPr vert="horz" lIns="91440" tIns="45720" rIns="91440" bIns="45720" rtlCol="0" anchor="b"/>
          <a:lstStyle>
            <a:lvl1pPr algn="l">
              <a:defRPr sz="1200"/>
            </a:lvl1pPr>
          </a:lstStyle>
          <a:p>
            <a:endParaRPr lang="en-US" sz="800" dirty="0">
              <a:latin typeface="AvenirNext forINTUIT Regular" charset="0"/>
            </a:endParaRPr>
          </a:p>
        </p:txBody>
      </p:sp>
      <p:sp>
        <p:nvSpPr>
          <p:cNvPr id="5" name="Slide Number Placeholder 4"/>
          <p:cNvSpPr>
            <a:spLocks noGrp="1"/>
          </p:cNvSpPr>
          <p:nvPr>
            <p:ph type="sldNum" sz="quarter" idx="3"/>
          </p:nvPr>
        </p:nvSpPr>
        <p:spPr>
          <a:xfrm>
            <a:off x="421669" y="8807170"/>
            <a:ext cx="402274" cy="213286"/>
          </a:xfrm>
          <a:prstGeom prst="rect">
            <a:avLst/>
          </a:prstGeom>
        </p:spPr>
        <p:txBody>
          <a:bodyPr vert="horz" lIns="91440" tIns="45720" rIns="91440" bIns="45720" rtlCol="0" anchor="b"/>
          <a:lstStyle>
            <a:lvl1pPr algn="r">
              <a:defRPr sz="1200"/>
            </a:lvl1pPr>
          </a:lstStyle>
          <a:p>
            <a:pPr algn="l"/>
            <a:fld id="{1A542E9F-C298-A04C-B016-521CBAFAAA48}" type="slidenum">
              <a:rPr lang="en-US" sz="800" b="1" smtClean="0">
                <a:latin typeface="AvenirNext forINTUIT Bold" charset="0"/>
                <a:cs typeface="AvenirNext forINTUIT Bold" charset="0"/>
              </a:rPr>
              <a:pPr algn="l"/>
              <a:t>‹#›</a:t>
            </a:fld>
            <a:endParaRPr lang="en-US" sz="800" b="1" dirty="0">
              <a:latin typeface="AvenirNext forINTUIT Bold" charset="0"/>
              <a:cs typeface="AvenirNext forINTUIT Bold"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1430" y="8799991"/>
            <a:ext cx="1006015" cy="220465"/>
          </a:xfrm>
          <a:prstGeom prst="rect">
            <a:avLst/>
          </a:prstGeom>
        </p:spPr>
      </p:pic>
    </p:spTree>
    <p:extLst>
      <p:ext uri="{BB962C8B-B14F-4D97-AF65-F5344CB8AC3E}">
        <p14:creationId xmlns:p14="http://schemas.microsoft.com/office/powerpoint/2010/main" val="1637441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Date Placeholder 15"/>
          <p:cNvSpPr>
            <a:spLocks noGrp="1"/>
          </p:cNvSpPr>
          <p:nvPr>
            <p:ph type="dt" idx="1"/>
          </p:nvPr>
        </p:nvSpPr>
        <p:spPr>
          <a:xfrm>
            <a:off x="4254135" y="139571"/>
            <a:ext cx="2232757" cy="283885"/>
          </a:xfrm>
          <a:prstGeom prst="rect">
            <a:avLst/>
          </a:prstGeom>
        </p:spPr>
        <p:txBody>
          <a:bodyPr vert="horz" lIns="91440" tIns="45720" rIns="91440" bIns="45720" rtlCol="0"/>
          <a:lstStyle>
            <a:lvl1pPr algn="r">
              <a:defRPr sz="800" b="0" i="0">
                <a:latin typeface="AvenirNext forINTUIT Regular" charset="0"/>
                <a:cs typeface="AvenirNext forINTUIT Regular" charset="0"/>
              </a:defRPr>
            </a:lvl1pPr>
          </a:lstStyle>
          <a:p>
            <a:fld id="{3A9BEDF2-471B-C942-8CB6-7638F6255FED}" type="datetimeFigureOut">
              <a:rPr lang="en-US" smtClean="0"/>
              <a:pPr/>
              <a:t>9/3/17</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6350" cmpd="sng">
            <a:solidFill>
              <a:srgbClr val="818181"/>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Header Placeholder 1"/>
          <p:cNvSpPr>
            <a:spLocks noGrp="1"/>
          </p:cNvSpPr>
          <p:nvPr>
            <p:ph type="hdr" sz="quarter"/>
          </p:nvPr>
        </p:nvSpPr>
        <p:spPr>
          <a:xfrm>
            <a:off x="363183" y="134155"/>
            <a:ext cx="2232757" cy="312274"/>
          </a:xfrm>
          <a:prstGeom prst="rect">
            <a:avLst/>
          </a:prstGeom>
        </p:spPr>
        <p:txBody>
          <a:bodyPr vert="horz" lIns="91440" tIns="45720" rIns="91440" bIns="45720" rtlCol="0"/>
          <a:lstStyle>
            <a:lvl1pPr algn="l">
              <a:defRPr sz="1200" b="0" i="0">
                <a:latin typeface="AvenirNext forINTUIT Regular" charset="0"/>
              </a:defRPr>
            </a:lvl1pPr>
          </a:lstStyle>
          <a:p>
            <a:endParaRPr lang="en-US" dirty="0"/>
          </a:p>
        </p:txBody>
      </p:sp>
      <p:sp>
        <p:nvSpPr>
          <p:cNvPr id="12" name="Footer Placeholder 3"/>
          <p:cNvSpPr>
            <a:spLocks noGrp="1"/>
          </p:cNvSpPr>
          <p:nvPr>
            <p:ph type="ftr" sz="quarter" idx="4"/>
          </p:nvPr>
        </p:nvSpPr>
        <p:spPr>
          <a:xfrm>
            <a:off x="831851" y="8808390"/>
            <a:ext cx="2232757" cy="213286"/>
          </a:xfrm>
          <a:prstGeom prst="rect">
            <a:avLst/>
          </a:prstGeom>
        </p:spPr>
        <p:txBody>
          <a:bodyPr vert="horz" lIns="91440" tIns="45720" rIns="91440" bIns="45720" rtlCol="0" anchor="b"/>
          <a:lstStyle>
            <a:lvl1pPr algn="l">
              <a:defRPr sz="1200" b="0" i="0">
                <a:latin typeface="AvenirNext forINTUIT Regular" charset="0"/>
              </a:defRPr>
            </a:lvl1pPr>
          </a:lstStyle>
          <a:p>
            <a:endParaRPr lang="en-US" sz="800" dirty="0"/>
          </a:p>
        </p:txBody>
      </p:sp>
      <p:sp>
        <p:nvSpPr>
          <p:cNvPr id="13" name="Slide Number Placeholder 4"/>
          <p:cNvSpPr>
            <a:spLocks noGrp="1"/>
          </p:cNvSpPr>
          <p:nvPr>
            <p:ph type="sldNum" sz="quarter" idx="5"/>
          </p:nvPr>
        </p:nvSpPr>
        <p:spPr>
          <a:xfrm>
            <a:off x="422889" y="8808390"/>
            <a:ext cx="402274" cy="213286"/>
          </a:xfrm>
          <a:prstGeom prst="rect">
            <a:avLst/>
          </a:prstGeom>
        </p:spPr>
        <p:txBody>
          <a:bodyPr vert="horz" lIns="91440" tIns="45720" rIns="91440" bIns="45720" rtlCol="0" anchor="b"/>
          <a:lstStyle>
            <a:lvl1pPr algn="r">
              <a:defRPr sz="1200" b="1" i="0">
                <a:latin typeface="AvenirNext forINTUIT Bold" charset="0"/>
                <a:cs typeface="AvenirNext forINTUIT Bold" charset="0"/>
              </a:defRPr>
            </a:lvl1pPr>
          </a:lstStyle>
          <a:p>
            <a:pPr algn="l"/>
            <a:fld id="{1A542E9F-C298-A04C-B016-521CBAFAAA48}" type="slidenum">
              <a:rPr lang="en-US" sz="800" smtClean="0"/>
              <a:pPr algn="l"/>
              <a:t>‹#›</a:t>
            </a:fld>
            <a:endParaRPr lang="en-US" sz="800" dirty="0"/>
          </a:p>
        </p:txBody>
      </p:sp>
    </p:spTree>
    <p:extLst>
      <p:ext uri="{BB962C8B-B14F-4D97-AF65-F5344CB8AC3E}">
        <p14:creationId xmlns:p14="http://schemas.microsoft.com/office/powerpoint/2010/main" val="2185153041"/>
      </p:ext>
    </p:extLst>
  </p:cSld>
  <p:clrMap bg1="lt1" tx1="dk1" bg2="lt2" tx2="dk2" accent1="accent1" accent2="accent2" accent3="accent3" accent4="accent4" accent5="accent5" accent6="accent6" hlink="hlink" folHlink="folHlink"/>
  <p:hf hdr="0" ftr="0" dt="0"/>
  <p:notesStyle>
    <a:lvl1pPr marL="0" algn="l" defTabSz="457791" rtl="0" eaLnBrk="1" latinLnBrk="0" hangingPunct="1">
      <a:defRPr sz="1100" b="0" i="0" kern="1200">
        <a:solidFill>
          <a:schemeClr val="tx1"/>
        </a:solidFill>
        <a:latin typeface="AvenirNext forINTUIT Regular" charset="0"/>
        <a:ea typeface="+mn-ea"/>
        <a:cs typeface="+mn-cs"/>
      </a:defRPr>
    </a:lvl1pPr>
    <a:lvl2pPr marL="457791" algn="l" defTabSz="457791" rtl="0" eaLnBrk="1" latinLnBrk="0" hangingPunct="1">
      <a:defRPr sz="1100" b="0" i="0" kern="1200">
        <a:solidFill>
          <a:schemeClr val="tx1"/>
        </a:solidFill>
        <a:latin typeface="AvenirNext forINTUIT Regular" charset="0"/>
        <a:ea typeface="+mn-ea"/>
        <a:cs typeface="+mn-cs"/>
      </a:defRPr>
    </a:lvl2pPr>
    <a:lvl3pPr marL="915581" algn="l" defTabSz="457791" rtl="0" eaLnBrk="1" latinLnBrk="0" hangingPunct="1">
      <a:defRPr sz="1100" b="0" i="0" kern="1200">
        <a:solidFill>
          <a:schemeClr val="tx1"/>
        </a:solidFill>
        <a:latin typeface="AvenirNext forINTUIT Regular" charset="0"/>
        <a:ea typeface="+mn-ea"/>
        <a:cs typeface="+mn-cs"/>
      </a:defRPr>
    </a:lvl3pPr>
    <a:lvl4pPr marL="1373372" algn="l" defTabSz="457791" rtl="0" eaLnBrk="1" latinLnBrk="0" hangingPunct="1">
      <a:defRPr sz="1100" b="0" i="0" kern="1200">
        <a:solidFill>
          <a:schemeClr val="tx1"/>
        </a:solidFill>
        <a:latin typeface="AvenirNext forINTUIT Regular" charset="0"/>
        <a:ea typeface="+mn-ea"/>
        <a:cs typeface="+mn-cs"/>
      </a:defRPr>
    </a:lvl4pPr>
    <a:lvl5pPr marL="1831162" algn="l" defTabSz="457791" rtl="0" eaLnBrk="1" latinLnBrk="0" hangingPunct="1">
      <a:defRPr sz="1100" b="0" i="0" kern="1200">
        <a:solidFill>
          <a:schemeClr val="tx1"/>
        </a:solidFill>
        <a:latin typeface="AvenirNext forINTUIT Regular" charset="0"/>
        <a:ea typeface="+mn-ea"/>
        <a:cs typeface="+mn-cs"/>
      </a:defRPr>
    </a:lvl5pPr>
    <a:lvl6pPr marL="2288953" algn="l" defTabSz="457791" rtl="0" eaLnBrk="1" latinLnBrk="0" hangingPunct="1">
      <a:defRPr sz="1200" kern="1200">
        <a:solidFill>
          <a:schemeClr val="tx1"/>
        </a:solidFill>
        <a:latin typeface="+mn-lt"/>
        <a:ea typeface="+mn-ea"/>
        <a:cs typeface="+mn-cs"/>
      </a:defRPr>
    </a:lvl6pPr>
    <a:lvl7pPr marL="2746743" algn="l" defTabSz="457791" rtl="0" eaLnBrk="1" latinLnBrk="0" hangingPunct="1">
      <a:defRPr sz="1200" kern="1200">
        <a:solidFill>
          <a:schemeClr val="tx1"/>
        </a:solidFill>
        <a:latin typeface="+mn-lt"/>
        <a:ea typeface="+mn-ea"/>
        <a:cs typeface="+mn-cs"/>
      </a:defRPr>
    </a:lvl7pPr>
    <a:lvl8pPr marL="3204532" algn="l" defTabSz="457791" rtl="0" eaLnBrk="1" latinLnBrk="0" hangingPunct="1">
      <a:defRPr sz="1200" kern="1200">
        <a:solidFill>
          <a:schemeClr val="tx1"/>
        </a:solidFill>
        <a:latin typeface="+mn-lt"/>
        <a:ea typeface="+mn-ea"/>
        <a:cs typeface="+mn-cs"/>
      </a:defRPr>
    </a:lvl8pPr>
    <a:lvl9pPr marL="3662323" algn="l" defTabSz="4577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course is based on the Implementing Accessibility course within Android’s Developer Training: https://</a:t>
            </a:r>
            <a:r>
              <a:rPr lang="en-US" baseline="0" dirty="0" err="1" smtClean="0"/>
              <a:t>developer.android.com</a:t>
            </a:r>
            <a:r>
              <a:rPr lang="en-US" baseline="0" dirty="0" smtClean="0"/>
              <a:t>/training/accessibility/</a:t>
            </a:r>
            <a:r>
              <a:rPr lang="en-US" baseline="0" dirty="0" err="1" smtClean="0"/>
              <a:t>index.html</a:t>
            </a:r>
            <a:endParaRPr lang="en-US" baseline="0" dirty="0" smtClean="0"/>
          </a:p>
          <a:p>
            <a:r>
              <a:rPr lang="en-US" baseline="0" dirty="0" smtClean="0"/>
              <a:t>It’s available via Creative Commons Attribution 2.5</a:t>
            </a:r>
            <a:endParaRPr lang="en-US" dirty="0"/>
          </a:p>
        </p:txBody>
      </p:sp>
      <p:sp>
        <p:nvSpPr>
          <p:cNvPr id="4" name="Slide Number Placeholder 3"/>
          <p:cNvSpPr>
            <a:spLocks noGrp="1"/>
          </p:cNvSpPr>
          <p:nvPr>
            <p:ph type="sldNum" sz="quarter" idx="10"/>
          </p:nvPr>
        </p:nvSpPr>
        <p:spPr/>
        <p:txBody>
          <a:bodyPr/>
          <a:lstStyle/>
          <a:p>
            <a:pPr algn="l"/>
            <a:fld id="{1A542E9F-C298-A04C-B016-521CBAFAAA48}" type="slidenum">
              <a:rPr lang="en-US" sz="800" smtClean="0"/>
              <a:pPr algn="l"/>
              <a:t>1</a:t>
            </a:fld>
            <a:endParaRPr lang="en-US" sz="800" dirty="0"/>
          </a:p>
        </p:txBody>
      </p:sp>
    </p:spTree>
    <p:extLst>
      <p:ext uri="{BB962C8B-B14F-4D97-AF65-F5344CB8AC3E}">
        <p14:creationId xmlns:p14="http://schemas.microsoft.com/office/powerpoint/2010/main" val="5107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video, featuring Victor </a:t>
            </a:r>
            <a:r>
              <a:rPr lang="en-US" baseline="0" dirty="0" err="1" smtClean="0"/>
              <a:t>Tsaran</a:t>
            </a:r>
            <a:r>
              <a:rPr lang="en-US" baseline="0" dirty="0" smtClean="0"/>
              <a:t> of Google’s Accessibility Team, introduces Android accessibility and the concepts covered in this class. </a:t>
            </a:r>
          </a:p>
          <a:p>
            <a:r>
              <a:rPr lang="en-US" dirty="0" smtClean="0"/>
              <a:t>https://</a:t>
            </a:r>
            <a:r>
              <a:rPr lang="en-US" dirty="0" err="1" smtClean="0"/>
              <a:t>www.youtube.com</a:t>
            </a:r>
            <a:r>
              <a:rPr lang="en-US" dirty="0" smtClean="0"/>
              <a:t>/</a:t>
            </a:r>
            <a:r>
              <a:rPr lang="en-US" dirty="0" err="1" smtClean="0"/>
              <a:t>watch?time_continue</a:t>
            </a:r>
            <a:r>
              <a:rPr lang="en-US" dirty="0" smtClean="0"/>
              <a:t>=6&amp;v=1by5J7c5Vz4</a:t>
            </a:r>
            <a:endParaRPr lang="en-US" dirty="0"/>
          </a:p>
        </p:txBody>
      </p:sp>
      <p:sp>
        <p:nvSpPr>
          <p:cNvPr id="4" name="Slide Number Placeholder 3"/>
          <p:cNvSpPr>
            <a:spLocks noGrp="1"/>
          </p:cNvSpPr>
          <p:nvPr>
            <p:ph type="sldNum" sz="quarter" idx="10"/>
          </p:nvPr>
        </p:nvSpPr>
        <p:spPr/>
        <p:txBody>
          <a:bodyPr/>
          <a:lstStyle/>
          <a:p>
            <a:pPr algn="l"/>
            <a:fld id="{1A542E9F-C298-A04C-B016-521CBAFAAA48}" type="slidenum">
              <a:rPr lang="en-US" sz="800" smtClean="0"/>
              <a:pPr algn="l"/>
              <a:t>3</a:t>
            </a:fld>
            <a:endParaRPr lang="en-US" sz="800" dirty="0"/>
          </a:p>
        </p:txBody>
      </p:sp>
    </p:spTree>
    <p:extLst>
      <p:ext uri="{BB962C8B-B14F-4D97-AF65-F5344CB8AC3E}">
        <p14:creationId xmlns:p14="http://schemas.microsoft.com/office/powerpoint/2010/main" val="78731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l"/>
            <a:fld id="{1A542E9F-C298-A04C-B016-521CBAFAAA48}" type="slidenum">
              <a:rPr lang="en-US" sz="800" smtClean="0"/>
              <a:pPr algn="l"/>
              <a:t>29</a:t>
            </a:fld>
            <a:endParaRPr lang="en-US" sz="800" dirty="0"/>
          </a:p>
        </p:txBody>
      </p:sp>
    </p:spTree>
    <p:extLst>
      <p:ext uri="{BB962C8B-B14F-4D97-AF65-F5344CB8AC3E}">
        <p14:creationId xmlns:p14="http://schemas.microsoft.com/office/powerpoint/2010/main" val="97143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https://</a:t>
            </a:r>
            <a:r>
              <a:rPr lang="en-US" dirty="0" err="1" smtClean="0"/>
              <a:t>www.flickr.com</a:t>
            </a:r>
            <a:r>
              <a:rPr lang="en-US" dirty="0" smtClean="0"/>
              <a:t>/photos/</a:t>
            </a:r>
            <a:r>
              <a:rPr lang="en-US" dirty="0" err="1" smtClean="0"/>
              <a:t>adactio</a:t>
            </a:r>
            <a:r>
              <a:rPr lang="en-US" dirty="0" smtClean="0"/>
              <a:t>/7753864240/</a:t>
            </a:r>
            <a:endParaRPr lang="en-US" dirty="0"/>
          </a:p>
        </p:txBody>
      </p:sp>
      <p:sp>
        <p:nvSpPr>
          <p:cNvPr id="4" name="Slide Number Placeholder 3"/>
          <p:cNvSpPr>
            <a:spLocks noGrp="1"/>
          </p:cNvSpPr>
          <p:nvPr>
            <p:ph type="sldNum" sz="quarter" idx="10"/>
          </p:nvPr>
        </p:nvSpPr>
        <p:spPr/>
        <p:txBody>
          <a:bodyPr/>
          <a:lstStyle/>
          <a:p>
            <a:pPr algn="l"/>
            <a:fld id="{1A542E9F-C298-A04C-B016-521CBAFAAA48}" type="slidenum">
              <a:rPr lang="en-US" sz="800" smtClean="0"/>
              <a:pPr algn="l"/>
              <a:t>30</a:t>
            </a:fld>
            <a:endParaRPr lang="en-US" sz="800" dirty="0"/>
          </a:p>
        </p:txBody>
      </p:sp>
    </p:spTree>
    <p:extLst>
      <p:ext uri="{BB962C8B-B14F-4D97-AF65-F5344CB8AC3E}">
        <p14:creationId xmlns:p14="http://schemas.microsoft.com/office/powerpoint/2010/main" val="58715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A5C8D2-A30C-F941-B50F-7022CA072F83}" type="datetime4">
              <a:rPr lang="en-US" smtClean="0"/>
              <a:t>September 3,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6F84D-E29D-5547-9AE1-E3846B6CE909}" type="slidenum">
              <a:rPr lang="en-US" smtClean="0"/>
              <a:t>‹#›</a:t>
            </a:fld>
            <a:endParaRPr lang="en-US"/>
          </a:p>
        </p:txBody>
      </p:sp>
      <p:grpSp>
        <p:nvGrpSpPr>
          <p:cNvPr id="7" name="Group 6"/>
          <p:cNvGrpSpPr/>
          <p:nvPr userDrawn="1"/>
        </p:nvGrpSpPr>
        <p:grpSpPr>
          <a:xfrm>
            <a:off x="1535523" y="318425"/>
            <a:ext cx="10161935" cy="325070"/>
            <a:chOff x="1535523" y="318425"/>
            <a:chExt cx="10161935" cy="32507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5523" y="318425"/>
              <a:ext cx="1125127" cy="32507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48197" y="427459"/>
              <a:ext cx="4449261" cy="204600"/>
            </a:xfrm>
            <a:prstGeom prst="rect">
              <a:avLst/>
            </a:prstGeom>
          </p:spPr>
        </p:pic>
      </p:grpSp>
    </p:spTree>
  </p:cSld>
  <p:clrMapOvr>
    <a:masterClrMapping/>
  </p:clrMapOvr>
  <p:transition>
    <p:wipe dir="r"/>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2B0A8-5BE7-F848-B3B0-0F00CE965CF9}" type="datetimeFigureOut">
              <a:rPr lang="en-US" smtClean="0"/>
              <a:t>9/4/17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2B0A8-5BE7-F848-B3B0-0F00CE965CF9}" type="datetimeFigureOut">
              <a:rPr lang="en-US" smtClean="0"/>
              <a:t>9/4/17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4">
    <p:spTree>
      <p:nvGrpSpPr>
        <p:cNvPr id="1" name=""/>
        <p:cNvGrpSpPr/>
        <p:nvPr/>
      </p:nvGrpSpPr>
      <p:grpSpPr>
        <a:xfrm>
          <a:off x="0" y="0"/>
          <a:ext cx="0" cy="0"/>
          <a:chOff x="0" y="0"/>
          <a:chExt cx="0" cy="0"/>
        </a:xfrm>
      </p:grpSpPr>
      <p:sp>
        <p:nvSpPr>
          <p:cNvPr id="10" name="Text Placeholder 5"/>
          <p:cNvSpPr>
            <a:spLocks noGrp="1"/>
          </p:cNvSpPr>
          <p:nvPr>
            <p:ph type="body" sz="quarter" idx="12" hasCustomPrompt="1"/>
          </p:nvPr>
        </p:nvSpPr>
        <p:spPr>
          <a:xfrm>
            <a:off x="1438548" y="5014009"/>
            <a:ext cx="7083174" cy="1176193"/>
          </a:xfrm>
          <a:prstGeom prst="rect">
            <a:avLst/>
          </a:prstGeom>
        </p:spPr>
        <p:txBody>
          <a:bodyPr anchor="t" anchorCtr="0">
            <a:noAutofit/>
          </a:bodyPr>
          <a:lstStyle>
            <a:lvl1pPr marL="0" indent="0">
              <a:buFontTx/>
              <a:buNone/>
              <a:defRPr sz="2200" b="0" i="0" cap="none" spc="-31">
                <a:solidFill>
                  <a:schemeClr val="tx1"/>
                </a:solidFill>
                <a:latin typeface="+mn-lt"/>
                <a:cs typeface="Avenir Next Demi Bold"/>
              </a:defRPr>
            </a:lvl1pPr>
            <a:lvl2pPr marL="457015" indent="0">
              <a:buFontTx/>
              <a:buNone/>
              <a:defRPr sz="1500">
                <a:solidFill>
                  <a:schemeClr val="bg1"/>
                </a:solidFill>
              </a:defRPr>
            </a:lvl2pPr>
            <a:lvl3pPr marL="914033" indent="0">
              <a:buFontTx/>
              <a:buNone/>
              <a:defRPr sz="1500">
                <a:solidFill>
                  <a:schemeClr val="bg1"/>
                </a:solidFill>
              </a:defRPr>
            </a:lvl3pPr>
            <a:lvl4pPr marL="1371048" indent="0">
              <a:buFontTx/>
              <a:buNone/>
              <a:defRPr sz="1500">
                <a:solidFill>
                  <a:schemeClr val="bg1"/>
                </a:solidFill>
              </a:defRPr>
            </a:lvl4pPr>
            <a:lvl5pPr marL="1828061" indent="0">
              <a:buFontTx/>
              <a:buNone/>
              <a:defRPr sz="1500">
                <a:solidFill>
                  <a:schemeClr val="bg1"/>
                </a:solidFill>
              </a:defRPr>
            </a:lvl5pPr>
          </a:lstStyle>
          <a:p>
            <a:pPr lvl="0"/>
            <a:r>
              <a:rPr lang="en-US" dirty="0" smtClean="0"/>
              <a:t>Click to add an author</a:t>
            </a:r>
          </a:p>
        </p:txBody>
      </p:sp>
      <p:sp>
        <p:nvSpPr>
          <p:cNvPr id="11" name="Date Placeholder 7"/>
          <p:cNvSpPr>
            <a:spLocks noGrp="1"/>
          </p:cNvSpPr>
          <p:nvPr>
            <p:ph type="dt" sz="half" idx="19"/>
          </p:nvPr>
        </p:nvSpPr>
        <p:spPr>
          <a:xfrm>
            <a:off x="1438548" y="4430578"/>
            <a:ext cx="7083174" cy="335107"/>
          </a:xfrm>
          <a:prstGeom prst="rect">
            <a:avLst/>
          </a:prstGeom>
        </p:spPr>
        <p:txBody>
          <a:bodyPr lIns="91424" tIns="45711" rIns="91424" bIns="45711" anchor="t" anchorCtr="0">
            <a:noAutofit/>
          </a:bodyPr>
          <a:lstStyle>
            <a:lvl1pPr>
              <a:defRPr sz="1600" spc="-31">
                <a:solidFill>
                  <a:schemeClr val="tx1"/>
                </a:solidFill>
                <a:latin typeface="+mn-lt"/>
              </a:defRPr>
            </a:lvl1pPr>
          </a:lstStyle>
          <a:p>
            <a:fld id="{39CC06A5-50BA-DA4D-A114-7DE43209630B}" type="datetime4">
              <a:rPr lang="en-US" smtClean="0"/>
              <a:pPr/>
              <a:t>September 4, 2017</a:t>
            </a:fld>
            <a:endParaRPr lang="en-US" dirty="0"/>
          </a:p>
        </p:txBody>
      </p:sp>
      <p:sp>
        <p:nvSpPr>
          <p:cNvPr id="13" name="Title 18"/>
          <p:cNvSpPr>
            <a:spLocks noGrp="1"/>
          </p:cNvSpPr>
          <p:nvPr>
            <p:ph type="title" hasCustomPrompt="1"/>
          </p:nvPr>
        </p:nvSpPr>
        <p:spPr>
          <a:xfrm>
            <a:off x="1436972" y="1979093"/>
            <a:ext cx="7084753" cy="2437245"/>
          </a:xfrm>
          <a:prstGeom prst="rect">
            <a:avLst/>
          </a:prstGeom>
        </p:spPr>
        <p:txBody>
          <a:bodyPr wrap="square" anchor="b" anchorCtr="0">
            <a:noAutofit/>
          </a:bodyPr>
          <a:lstStyle>
            <a:lvl1pPr>
              <a:lnSpc>
                <a:spcPct val="95000"/>
              </a:lnSpc>
              <a:defRPr sz="5000" b="1" i="0" cap="none" spc="-31" baseline="0">
                <a:solidFill>
                  <a:schemeClr val="tx1"/>
                </a:solidFill>
                <a:latin typeface="+mj-lt"/>
              </a:defRPr>
            </a:lvl1pPr>
          </a:lstStyle>
          <a:p>
            <a:r>
              <a:rPr lang="en-US" dirty="0" smtClean="0"/>
              <a:t>Click to add a title</a:t>
            </a:r>
            <a:endParaRPr lang="en-US" dirty="0"/>
          </a:p>
        </p:txBody>
      </p:sp>
      <p:grpSp>
        <p:nvGrpSpPr>
          <p:cNvPr id="8" name="Group 7"/>
          <p:cNvGrpSpPr/>
          <p:nvPr userDrawn="1"/>
        </p:nvGrpSpPr>
        <p:grpSpPr>
          <a:xfrm>
            <a:off x="1535523" y="318425"/>
            <a:ext cx="10161935" cy="325070"/>
            <a:chOff x="1535523" y="318425"/>
            <a:chExt cx="10161935" cy="32507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5523" y="318425"/>
              <a:ext cx="1125127" cy="32507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48197" y="427459"/>
              <a:ext cx="4449261" cy="204600"/>
            </a:xfrm>
            <a:prstGeom prst="rect">
              <a:avLst/>
            </a:prstGeom>
          </p:spPr>
        </p:pic>
      </p:grpSp>
    </p:spTree>
    <p:extLst>
      <p:ext uri="{BB962C8B-B14F-4D97-AF65-F5344CB8AC3E}">
        <p14:creationId xmlns:p14="http://schemas.microsoft.com/office/powerpoint/2010/main" val="1984213787"/>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title 1-Column">
    <p:spTree>
      <p:nvGrpSpPr>
        <p:cNvPr id="1" name=""/>
        <p:cNvGrpSpPr/>
        <p:nvPr/>
      </p:nvGrpSpPr>
      <p:grpSpPr>
        <a:xfrm>
          <a:off x="0" y="0"/>
          <a:ext cx="0" cy="0"/>
          <a:chOff x="0" y="0"/>
          <a:chExt cx="0" cy="0"/>
        </a:xfrm>
      </p:grpSpPr>
      <p:sp>
        <p:nvSpPr>
          <p:cNvPr id="5" name="Text Placeholder 9"/>
          <p:cNvSpPr>
            <a:spLocks noGrp="1"/>
          </p:cNvSpPr>
          <p:nvPr>
            <p:ph type="body" sz="quarter" idx="14" hasCustomPrompt="1"/>
          </p:nvPr>
        </p:nvSpPr>
        <p:spPr>
          <a:xfrm>
            <a:off x="501174" y="1757680"/>
            <a:ext cx="11105416" cy="4338320"/>
          </a:xfrm>
        </p:spPr>
        <p:txBody>
          <a:bodyPr>
            <a:normAutofit/>
          </a:bodyPr>
          <a:lstStyle>
            <a:lvl1pPr>
              <a:lnSpc>
                <a:spcPct val="100000"/>
              </a:lnSpc>
              <a:defRPr sz="3600"/>
            </a:lvl1pPr>
            <a:lvl2pPr marL="0" indent="0">
              <a:lnSpc>
                <a:spcPct val="100000"/>
              </a:lnSpc>
              <a:buFont typeface="Arial" charset="0"/>
              <a:buNone/>
              <a:defRPr sz="3600">
                <a:solidFill>
                  <a:schemeClr val="tx1"/>
                </a:solidFill>
              </a:defRPr>
            </a:lvl2pPr>
            <a:lvl3pPr marL="274320" indent="-274320">
              <a:lnSpc>
                <a:spcPct val="100000"/>
              </a:lnSpc>
              <a:defRPr sz="3200">
                <a:solidFill>
                  <a:schemeClr val="tx1"/>
                </a:solidFill>
              </a:defRPr>
            </a:lvl3pPr>
            <a:lvl4pPr marL="548640" indent="-274320">
              <a:lnSpc>
                <a:spcPct val="100000"/>
              </a:lnSpc>
              <a:defRPr sz="2800">
                <a:solidFill>
                  <a:schemeClr val="tx1"/>
                </a:solidFill>
              </a:defRPr>
            </a:lvl4pPr>
            <a:lvl5pPr marL="548640">
              <a:lnSpc>
                <a:spcPct val="95000"/>
              </a:lnSpc>
              <a:defRPr sz="2800">
                <a:solidFill>
                  <a:schemeClr val="tx1"/>
                </a:solidFill>
              </a:defRPr>
            </a:lvl5pPr>
          </a:lstStyle>
          <a:p>
            <a:pPr lvl="0"/>
            <a:r>
              <a:rPr lang="en-US" dirty="0" smtClean="0"/>
              <a:t>Click to add content</a:t>
            </a:r>
          </a:p>
          <a:p>
            <a:pPr lvl="1"/>
            <a:r>
              <a:rPr lang="en-US" dirty="0" smtClean="0"/>
              <a:t>Use the Increase/Decrease Indent control to select the second level style  </a:t>
            </a:r>
          </a:p>
          <a:p>
            <a:pPr lvl="2"/>
            <a:r>
              <a:rPr lang="en-US" dirty="0" smtClean="0"/>
              <a:t>Third level style uses bullets to separate ideas</a:t>
            </a:r>
          </a:p>
          <a:p>
            <a:pPr lvl="3"/>
            <a:r>
              <a:rPr lang="en-US" dirty="0" smtClean="0"/>
              <a:t>Fourth level content</a:t>
            </a:r>
          </a:p>
          <a:p>
            <a:pPr lvl="4"/>
            <a:r>
              <a:rPr lang="en-US" dirty="0" smtClean="0"/>
              <a:t>Fifth level content</a:t>
            </a:r>
          </a:p>
        </p:txBody>
      </p:sp>
      <p:sp>
        <p:nvSpPr>
          <p:cNvPr id="6" name="Text Placeholder 5"/>
          <p:cNvSpPr>
            <a:spLocks noGrp="1"/>
          </p:cNvSpPr>
          <p:nvPr>
            <p:ph type="body" sz="quarter" idx="16" hasCustomPrompt="1"/>
          </p:nvPr>
        </p:nvSpPr>
        <p:spPr>
          <a:xfrm>
            <a:off x="501173" y="787384"/>
            <a:ext cx="11105416" cy="457200"/>
          </a:xfrm>
          <a:prstGeom prst="rect">
            <a:avLst/>
          </a:prstGeom>
        </p:spPr>
        <p:txBody>
          <a:bodyPr>
            <a:noAutofit/>
          </a:bodyPr>
          <a:lstStyle>
            <a:lvl1pPr>
              <a:defRPr sz="2000" b="0" i="0" spc="-40">
                <a:solidFill>
                  <a:schemeClr val="tx1">
                    <a:lumMod val="65000"/>
                    <a:lumOff val="35000"/>
                  </a:schemeClr>
                </a:solidFill>
                <a:latin typeface="+mn-lt"/>
              </a:defRPr>
            </a:lvl1pPr>
            <a:lvl2pPr>
              <a:defRPr sz="1600" b="0" i="0">
                <a:solidFill>
                  <a:schemeClr val="bg2"/>
                </a:solidFill>
              </a:defRPr>
            </a:lvl2pPr>
            <a:lvl3pPr>
              <a:defRPr sz="1600" b="0" i="0">
                <a:solidFill>
                  <a:schemeClr val="bg2"/>
                </a:solidFill>
              </a:defRPr>
            </a:lvl3pPr>
            <a:lvl4pPr>
              <a:defRPr sz="1600" b="0" i="0">
                <a:solidFill>
                  <a:schemeClr val="bg2"/>
                </a:solidFill>
              </a:defRPr>
            </a:lvl4pPr>
            <a:lvl5pPr>
              <a:defRPr sz="1600" b="0" i="0">
                <a:solidFill>
                  <a:schemeClr val="bg2"/>
                </a:solidFill>
              </a:defRPr>
            </a:lvl5pPr>
          </a:lstStyle>
          <a:p>
            <a:pPr lvl="0"/>
            <a:r>
              <a:rPr lang="en-US" dirty="0" smtClean="0"/>
              <a:t>Click to add a subtitle</a:t>
            </a:r>
          </a:p>
        </p:txBody>
      </p:sp>
      <p:sp>
        <p:nvSpPr>
          <p:cNvPr id="4" name="Title 3"/>
          <p:cNvSpPr>
            <a:spLocks noGrp="1"/>
          </p:cNvSpPr>
          <p:nvPr>
            <p:ph type="title" hasCustomPrompt="1"/>
          </p:nvPr>
        </p:nvSpPr>
        <p:spPr/>
        <p:txBody>
          <a:bodyPr/>
          <a:lstStyle/>
          <a:p>
            <a:r>
              <a:rPr lang="en-US" dirty="0" smtClean="0"/>
              <a:t>Click to add a title</a:t>
            </a:r>
            <a:endParaRPr lang="en-US" dirty="0"/>
          </a:p>
        </p:txBody>
      </p:sp>
    </p:spTree>
    <p:extLst>
      <p:ext uri="{BB962C8B-B14F-4D97-AF65-F5344CB8AC3E}">
        <p14:creationId xmlns:p14="http://schemas.microsoft.com/office/powerpoint/2010/main" val="407563846"/>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isual">
    <p:spTree>
      <p:nvGrpSpPr>
        <p:cNvPr id="1" name=""/>
        <p:cNvGrpSpPr/>
        <p:nvPr/>
      </p:nvGrpSpPr>
      <p:grpSpPr>
        <a:xfrm>
          <a:off x="0" y="0"/>
          <a:ext cx="0" cy="0"/>
          <a:chOff x="0" y="0"/>
          <a:chExt cx="0" cy="0"/>
        </a:xfrm>
      </p:grpSpPr>
      <p:sp>
        <p:nvSpPr>
          <p:cNvPr id="16" name="Content Placeholder 15"/>
          <p:cNvSpPr>
            <a:spLocks noGrp="1"/>
          </p:cNvSpPr>
          <p:nvPr>
            <p:ph sz="quarter" idx="14" hasCustomPrompt="1"/>
          </p:nvPr>
        </p:nvSpPr>
        <p:spPr>
          <a:xfrm>
            <a:off x="597381" y="1905002"/>
            <a:ext cx="10972801" cy="4178300"/>
          </a:xfrm>
          <a:prstGeom prst="rect">
            <a:avLst/>
          </a:prstGeom>
        </p:spPr>
        <p:txBody>
          <a:bodyPr/>
          <a:lstStyle>
            <a:lvl1pPr>
              <a:defRPr sz="2000" b="1" baseline="0">
                <a:solidFill>
                  <a:srgbClr val="D1D3D5"/>
                </a:solidFill>
              </a:defRPr>
            </a:lvl1pPr>
            <a:lvl2pPr marL="137112" indent="-137112">
              <a:buClr>
                <a:schemeClr val="bg2"/>
              </a:buClr>
              <a:defRPr sz="1900" baseline="0"/>
            </a:lvl2pPr>
            <a:lvl3pPr>
              <a:defRPr sz="1900" baseline="0"/>
            </a:lvl3pPr>
            <a:lvl4pPr>
              <a:defRPr sz="1900"/>
            </a:lvl4pPr>
            <a:lvl5pPr>
              <a:defRPr sz="1500" baseline="0"/>
            </a:lvl5pPr>
          </a:lstStyle>
          <a:p>
            <a:pPr lvl="0"/>
            <a:r>
              <a:rPr lang="en-US" dirty="0" smtClean="0"/>
              <a:t>Click on an icon to insert charts, tables and images</a:t>
            </a:r>
          </a:p>
        </p:txBody>
      </p:sp>
      <p:sp>
        <p:nvSpPr>
          <p:cNvPr id="4" name="Title 3"/>
          <p:cNvSpPr>
            <a:spLocks noGrp="1"/>
          </p:cNvSpPr>
          <p:nvPr>
            <p:ph type="title" hasCustomPrompt="1"/>
          </p:nvPr>
        </p:nvSpPr>
        <p:spPr/>
        <p:txBody>
          <a:bodyPr/>
          <a:lstStyle/>
          <a:p>
            <a:r>
              <a:rPr lang="en-US" dirty="0" smtClean="0"/>
              <a:t>Click to add a title</a:t>
            </a:r>
            <a:endParaRPr lang="en-US" dirty="0"/>
          </a:p>
        </p:txBody>
      </p:sp>
    </p:spTree>
    <p:extLst>
      <p:ext uri="{BB962C8B-B14F-4D97-AF65-F5344CB8AC3E}">
        <p14:creationId xmlns:p14="http://schemas.microsoft.com/office/powerpoint/2010/main" val="1600209439"/>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Column">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501174" y="1755648"/>
            <a:ext cx="11105416" cy="4334256"/>
          </a:xfrm>
        </p:spPr>
        <p:txBody>
          <a:bodyPr>
            <a:normAutofit/>
          </a:bodyPr>
          <a:lstStyle>
            <a:lvl1pPr>
              <a:lnSpc>
                <a:spcPct val="100000"/>
              </a:lnSpc>
              <a:defRPr sz="3600"/>
            </a:lvl1pPr>
            <a:lvl2pPr marL="0" indent="0">
              <a:lnSpc>
                <a:spcPct val="100000"/>
              </a:lnSpc>
              <a:buFont typeface="Arial" charset="0"/>
              <a:buNone/>
              <a:defRPr sz="3600">
                <a:solidFill>
                  <a:schemeClr val="tx1"/>
                </a:solidFill>
              </a:defRPr>
            </a:lvl2pPr>
            <a:lvl3pPr marL="274320" indent="-274320">
              <a:lnSpc>
                <a:spcPct val="100000"/>
              </a:lnSpc>
              <a:defRPr sz="3200">
                <a:solidFill>
                  <a:schemeClr val="tx1"/>
                </a:solidFill>
              </a:defRPr>
            </a:lvl3pPr>
            <a:lvl4pPr marL="548640" indent="-274320">
              <a:lnSpc>
                <a:spcPct val="100000"/>
              </a:lnSpc>
              <a:defRPr sz="2800">
                <a:solidFill>
                  <a:schemeClr val="tx1"/>
                </a:solidFill>
              </a:defRPr>
            </a:lvl4pPr>
            <a:lvl5pPr marL="548640">
              <a:lnSpc>
                <a:spcPct val="95000"/>
              </a:lnSpc>
              <a:defRPr sz="2800">
                <a:solidFill>
                  <a:schemeClr val="tx1"/>
                </a:solidFill>
              </a:defRPr>
            </a:lvl5pPr>
          </a:lstStyle>
          <a:p>
            <a:pPr lvl="0"/>
            <a:r>
              <a:rPr lang="en-US" dirty="0" smtClean="0"/>
              <a:t>Click to add content</a:t>
            </a:r>
          </a:p>
          <a:p>
            <a:pPr lvl="1"/>
            <a:r>
              <a:rPr lang="en-US" dirty="0" smtClean="0"/>
              <a:t>Use the Increase/Decrease Indent control to select the second level style  </a:t>
            </a:r>
          </a:p>
          <a:p>
            <a:pPr lvl="2"/>
            <a:r>
              <a:rPr lang="en-US" dirty="0" smtClean="0"/>
              <a:t>Third level style uses bullets to separate ideas</a:t>
            </a:r>
          </a:p>
          <a:p>
            <a:pPr lvl="3"/>
            <a:r>
              <a:rPr lang="en-US" dirty="0" smtClean="0"/>
              <a:t>Fourth level content</a:t>
            </a:r>
          </a:p>
          <a:p>
            <a:pPr lvl="4"/>
            <a:r>
              <a:rPr lang="en-US" dirty="0" smtClean="0"/>
              <a:t>Fifth level content</a:t>
            </a:r>
          </a:p>
        </p:txBody>
      </p:sp>
      <p:sp>
        <p:nvSpPr>
          <p:cNvPr id="3" name="Title 2"/>
          <p:cNvSpPr>
            <a:spLocks noGrp="1"/>
          </p:cNvSpPr>
          <p:nvPr>
            <p:ph type="title" hasCustomPrompt="1"/>
          </p:nvPr>
        </p:nvSpPr>
        <p:spPr/>
        <p:txBody>
          <a:bodyPr/>
          <a:lstStyle>
            <a:lvl1pPr>
              <a:defRPr baseline="0"/>
            </a:lvl1pPr>
          </a:lstStyle>
          <a:p>
            <a:r>
              <a:rPr lang="en-US" dirty="0" smtClean="0"/>
              <a:t>Click to add a title</a:t>
            </a:r>
            <a:endParaRPr lang="en-US" dirty="0"/>
          </a:p>
        </p:txBody>
      </p:sp>
    </p:spTree>
    <p:extLst>
      <p:ext uri="{BB962C8B-B14F-4D97-AF65-F5344CB8AC3E}">
        <p14:creationId xmlns:p14="http://schemas.microsoft.com/office/powerpoint/2010/main" val="1782329892"/>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2B0A8-5BE7-F848-B3B0-0F00CE965CF9}" type="datetimeFigureOut">
              <a:rPr lang="en-US" smtClean="0"/>
              <a:t>9/4/17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92B0A8-5BE7-F848-B3B0-0F00CE965CF9}" type="datetimeFigureOut">
              <a:rPr lang="en-US" smtClean="0"/>
              <a:t>9/4/17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92B0A8-5BE7-F848-B3B0-0F00CE965CF9}" type="datetimeFigureOut">
              <a:rPr lang="en-US" smtClean="0"/>
              <a:t>9/4/17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92B0A8-5BE7-F848-B3B0-0F00CE965CF9}" type="datetimeFigureOut">
              <a:rPr lang="en-US" smtClean="0"/>
              <a:t>9/4/17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2B0A8-5BE7-F848-B3B0-0F00CE965CF9}" type="datetimeFigureOut">
              <a:rPr lang="en-US" smtClean="0"/>
              <a:t>9/4/17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transition>
    <p:wipe dir="r"/>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2B0A8-5BE7-F848-B3B0-0F00CE965CF9}" type="datetimeFigureOut">
              <a:rPr lang="en-US" smtClean="0"/>
              <a:t>9/4/17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92B0A8-5BE7-F848-B3B0-0F00CE965CF9}" type="datetimeFigureOut">
              <a:rPr lang="en-US" smtClean="0"/>
              <a:t>9/4/17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92B0A8-5BE7-F848-B3B0-0F00CE965CF9}" type="datetimeFigureOut">
              <a:rPr lang="en-US" smtClean="0"/>
              <a:t>9/4/17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6F84D-E29D-5547-9AE1-E3846B6CE909}" type="slidenum">
              <a:rPr lang="en-US" smtClean="0"/>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2B0A8-5BE7-F848-B3B0-0F00CE965CF9}" type="datetimeFigureOut">
              <a:rPr lang="en-US" smtClean="0"/>
              <a:t>9/4/17</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56F84D-E29D-5547-9AE1-E3846B6CE909}" type="slidenum">
              <a:rPr lang="en-US" smtClean="0"/>
              <a:t>‹#›</a:t>
            </a:fld>
            <a:endParaRPr lang="en-US"/>
          </a:p>
        </p:txBody>
      </p:sp>
    </p:spTree>
    <p:extLst>
      <p:ext uri="{BB962C8B-B14F-4D97-AF65-F5344CB8AC3E}">
        <p14:creationId xmlns:p14="http://schemas.microsoft.com/office/powerpoint/2010/main" val="116902735"/>
      </p:ext>
    </p:extLst>
  </p:cSld>
  <p:clrMap bg1="lt1" tx1="dk1" bg2="lt2" tx2="dk2" accent1="accent1" accent2="accent2" accent3="accent3" accent4="accent4" accent5="accent5" accent6="accent6" hlink="hlink" folHlink="folHlink"/>
  <p:sldLayoutIdLst>
    <p:sldLayoutId id="2147487753" r:id="rId1"/>
    <p:sldLayoutId id="2147487754" r:id="rId2"/>
    <p:sldLayoutId id="2147487755" r:id="rId3"/>
    <p:sldLayoutId id="2147487756" r:id="rId4"/>
    <p:sldLayoutId id="2147487757" r:id="rId5"/>
    <p:sldLayoutId id="2147487758" r:id="rId6"/>
    <p:sldLayoutId id="2147487759" r:id="rId7"/>
    <p:sldLayoutId id="2147487760" r:id="rId8"/>
    <p:sldLayoutId id="2147487761" r:id="rId9"/>
    <p:sldLayoutId id="2147487762" r:id="rId10"/>
    <p:sldLayoutId id="2147487763" r:id="rId11"/>
    <p:sldLayoutId id="2147487764" r:id="rId12"/>
    <p:sldLayoutId id="2147487765" r:id="rId13"/>
    <p:sldLayoutId id="2147487766" r:id="rId14"/>
    <p:sldLayoutId id="2147487767" r:id="rId15"/>
  </p:sldLayoutIdLst>
  <p:transition>
    <p:wipe dir="r"/>
  </p:transition>
  <p:timing>
    <p:tnLst>
      <p:par>
        <p:cTn id="1" dur="indefinite" restart="never" nodeType="tmRoot"/>
      </p:par>
    </p:tnLst>
  </p:timing>
  <p:hf hdr="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mozilla.org/en-US/docs/Web/Accessibility/ARIA/ARIA_Techniques/Using_the_aria-label_attribute" TargetMode="External"/><Relationship Id="rId3" Type="http://schemas.openxmlformats.org/officeDocument/2006/relationships/hyperlink" Target="http://developer.android.com/guide/topics/ui/accessibility/apps.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reference/android/view/View.html#attr_android:focusable" TargetMode="External"/><Relationship Id="rId4" Type="http://schemas.openxmlformats.org/officeDocument/2006/relationships/hyperlink" Target="https://developer.android.com/reference/android/view/View.html#attr_android:nextFocusUp" TargetMode="External"/><Relationship Id="rId5" Type="http://schemas.openxmlformats.org/officeDocument/2006/relationships/hyperlink" Target="https://developer.android.com/reference/android/view/View.html#attr_android:nextFocusDown" TargetMode="External"/><Relationship Id="rId6" Type="http://schemas.openxmlformats.org/officeDocument/2006/relationships/hyperlink" Target="https://developer.android.com/reference/android/view/View.html#attr_android:nextFocusLeft" TargetMode="External"/><Relationship Id="rId7" Type="http://schemas.openxmlformats.org/officeDocument/2006/relationships/hyperlink" Target="https://developer.android.com/reference/android/view/View.html#attr_android:nextFocusRight" TargetMode="External"/><Relationship Id="rId1" Type="http://schemas.openxmlformats.org/officeDocument/2006/relationships/slideLayout" Target="../slideLayouts/slideLayout15.xml"/><Relationship Id="rId2" Type="http://schemas.openxmlformats.org/officeDocument/2006/relationships/hyperlink" Target="https://developer.android.com/reference/android/view/View.html#setFocusable%28boolean%2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view/accessibility/AccessibilityEvent.html" TargetMode="External"/><Relationship Id="rId3" Type="http://schemas.openxmlformats.org/officeDocument/2006/relationships/hyperlink" Target="https://developer.android.com/reference/android/view/View.html#sendAccessibilityEvent%28int%2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view/accessibility/AccessibilityEvent.html#TYPE_VIEW_TEXT_CHANG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play.google.com/store/apps/details?id=com.google.android.marvin.talkbac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microsoft.com/office/2011/relationships/webextension" Target="../webextensions/webextension1.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 Target="slide21.xml"/><Relationship Id="rId4" Type="http://schemas.openxmlformats.org/officeDocument/2006/relationships/slide" Target="slide25.xml"/><Relationship Id="rId5" Type="http://schemas.openxmlformats.org/officeDocument/2006/relationships/slide" Target="slide26.xml"/><Relationship Id="rId6" Type="http://schemas.openxmlformats.org/officeDocument/2006/relationships/hyperlink" Target="https://developer.android.com/guide/topics/ui/accessibility/services.html" TargetMode="External"/><Relationship Id="rId7" Type="http://schemas.openxmlformats.org/officeDocument/2006/relationships/hyperlink" Target="https://developer.android.com/reference/android/accessibilityservice/AccessibilityService.html" TargetMode="External"/><Relationship Id="rId1" Type="http://schemas.openxmlformats.org/officeDocument/2006/relationships/slideLayout" Target="../slideLayouts/slideLayout15.xml"/><Relationship Id="rId2" Type="http://schemas.openxmlformats.org/officeDocument/2006/relationships/slide" Target="slide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accessibilityservice/AccessibilityServic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eveloper.android.com/guide/topics/ui/accessibility/index.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accessibilityservice/AccessibilityService.html" TargetMode="External"/><Relationship Id="rId3" Type="http://schemas.openxmlformats.org/officeDocument/2006/relationships/hyperlink" Target="https://developer.android.com/reference/android/view/accessibility/AccessibilityEven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accessibilityservice/AccessibilityService.html#setServiceInfo%28android.accessibilityservice.AccessibilityServiceInfo%29" TargetMode="External"/><Relationship Id="rId3" Type="http://schemas.openxmlformats.org/officeDocument/2006/relationships/hyperlink" Target="https://developer.android.com/reference/android/accessibilityservice/AccessibilityService.html#onServiceConnected%28%2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R.attr.html#canRetrieveWindowConten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guide/topics/manifest/meta-data-element.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android.com/reference/android/accessibilityservice/AccessibilityService.html#onAccessibilityEvent%28android.view.accessibility.AccessibilityEvent%29" TargetMode="External"/><Relationship Id="rId4" Type="http://schemas.openxmlformats.org/officeDocument/2006/relationships/hyperlink" Target="https://developer.android.com/reference/android/view/accessibility/AccessibilityEvent.html#getEventType%28%29" TargetMode="External"/><Relationship Id="rId5" Type="http://schemas.openxmlformats.org/officeDocument/2006/relationships/hyperlink" Target="https://developer.android.com/reference/android/view/accessibility/AccessibilityRecord.html#getContentDescription%28%29" TargetMode="External"/><Relationship Id="rId1" Type="http://schemas.openxmlformats.org/officeDocument/2006/relationships/slideLayout" Target="../slideLayouts/slideLayout15.xml"/><Relationship Id="rId2" Type="http://schemas.openxmlformats.org/officeDocument/2006/relationships/hyperlink" Target="https://developer.android.com/reference/android/view/accessibility/AccessibilityEvent.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ndroid.com/reference/android/view/accessibility/AccessibilityNodeInfo.html" TargetMode="External"/><Relationship Id="rId4" Type="http://schemas.openxmlformats.org/officeDocument/2006/relationships/hyperlink" Target="https://developer.android.com/reference/android/view/accessibility/AccessibilityRecord.html#getSource%28%29" TargetMode="External"/><Relationship Id="rId1" Type="http://schemas.openxmlformats.org/officeDocument/2006/relationships/slideLayout" Target="../slideLayouts/slideLayout15.xml"/><Relationship Id="rId2" Type="http://schemas.openxmlformats.org/officeDocument/2006/relationships/hyperlink" Target="https://developer.android.com/reference/android/accessibilityservice/AccessibilityService.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android-developers.blogspot.com/2009/09/introduction-to-text-to-speech-in.html" TargetMode="External"/><Relationship Id="rId3" Type="http://schemas.openxmlformats.org/officeDocument/2006/relationships/hyperlink" Target="https://developer.android.com/reference/android/os/Vibrator.html" TargetMode="External"/></Relationships>
</file>

<file path=ppt/slides/_rels/slide29.xml.rels><?xml version="1.0" encoding="UTF-8" standalone="yes"?>
<Relationships xmlns="http://schemas.openxmlformats.org/package/2006/relationships"><Relationship Id="rId11" Type="http://schemas.openxmlformats.org/officeDocument/2006/relationships/slide" Target="slide48.xml"/><Relationship Id="rId12" Type="http://schemas.openxmlformats.org/officeDocument/2006/relationships/slide" Target="slide49.xml"/><Relationship Id="rId13" Type="http://schemas.openxmlformats.org/officeDocument/2006/relationships/slide" Target="slide51.xml"/><Relationship Id="rId14" Type="http://schemas.openxmlformats.org/officeDocument/2006/relationships/slide" Target="slide52.xml"/><Relationship Id="rId15" Type="http://schemas.openxmlformats.org/officeDocument/2006/relationships/hyperlink" Target="https://developer.android.com/guide/topics/ui/accessibility/apps.html" TargetMode="External"/><Relationship Id="rId16" Type="http://schemas.openxmlformats.org/officeDocument/2006/relationships/hyperlink" Target="https://developer.android.com/design/patterns/accessibility.html" TargetMode="External"/><Relationship Id="rId17" Type="http://schemas.openxmlformats.org/officeDocument/2006/relationships/hyperlink" Target="https://developer.android.com/guide/topics/ui/accessibility/checklist.html" TargetMode="External"/><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slide" Target="slide31.xml"/><Relationship Id="rId4" Type="http://schemas.openxmlformats.org/officeDocument/2006/relationships/slide" Target="slide36.xml"/><Relationship Id="rId5" Type="http://schemas.openxmlformats.org/officeDocument/2006/relationships/hyperlink" Target="https://developer.android.com/training/accessibility/testing.html#switch-access" TargetMode="External"/><Relationship Id="rId6" Type="http://schemas.openxmlformats.org/officeDocument/2006/relationships/slide" Target="slide42.xml"/><Relationship Id="rId7" Type="http://schemas.openxmlformats.org/officeDocument/2006/relationships/slide" Target="slide44.xml"/><Relationship Id="rId8" Type="http://schemas.openxmlformats.org/officeDocument/2006/relationships/slide" Target="slide45.xml"/><Relationship Id="rId9" Type="http://schemas.openxmlformats.org/officeDocument/2006/relationships/slide" Target="slide46.xml"/><Relationship Id="rId10" Type="http://schemas.openxmlformats.org/officeDocument/2006/relationships/slide" Target="slide4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time_continue=6&amp;v=1by5J7c5Vz4" TargetMode="External"/><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lickr.com/photos/adactio/7753864240/" TargetMode="External"/><Relationship Id="rId4" Type="http://schemas.openxmlformats.org/officeDocument/2006/relationships/image" Target="../media/image9.jpe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SUXCrOq2vj0" TargetMode="External"/><Relationship Id="rId4"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hyperlink" Target="https://developer.android.com/reference/android/accessibilityservice/AccessibilityService.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youtube.com/watch?v=82ivNZI6bIA" TargetMode="Externa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material.io/guidelines/usability/accessibility.html#accessibility-writing" TargetMode="External"/><Relationship Id="rId3" Type="http://schemas.openxmlformats.org/officeDocument/2006/relationships/hyperlink" Target="https://support.google.com/accessibility/android/?hl=en#topic=352993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training/accessibility/testing.html#node-tree-debugg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youtube.com/watch?v=ElifzykHt7U" TargetMode="Externa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 Id="rId3" Type="http://schemas.openxmlformats.org/officeDocument/2006/relationships/hyperlink" Target="https://support.google.com/accessibility/android/?hl=en#topic=615178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material.io/guidelines/usability/accessibility.html#accessibility-writing"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slide" Target="slide29.xml"/><Relationship Id="rId1" Type="http://schemas.openxmlformats.org/officeDocument/2006/relationships/slideLayout" Target="../slideLayouts/slideLayout13.xml"/><Relationship Id="rId2" Type="http://schemas.openxmlformats.org/officeDocument/2006/relationships/slide" Target="slide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support.google.com/accessibility/android/answer/6395627?hl=en&amp;ref_topic=615178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upport.google.com/accessibility/android/answer/3535226" TargetMode="External"/><Relationship Id="rId4" Type="http://schemas.openxmlformats.org/officeDocument/2006/relationships/hyperlink" Target="https://www.flickr.com/photos/visualpunch/5201363064/" TargetMode="External"/><Relationship Id="rId5" Type="http://schemas.openxmlformats.org/officeDocument/2006/relationships/image" Target="../media/image15.jpeg"/><Relationship Id="rId1" Type="http://schemas.openxmlformats.org/officeDocument/2006/relationships/slideLayout" Target="../slideLayouts/slideLayout15.xml"/><Relationship Id="rId2" Type="http://schemas.openxmlformats.org/officeDocument/2006/relationships/hyperlink" Target="https://play.google.com/store/apps/details?id=com.googlecode.eyesfree.brailleback&amp;hl=e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upport.google.com/accessibility/android/answer/6151848" TargetMode="External"/><Relationship Id="rId4"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hyperlink" Target="https://play.google.com/store/apps/details?id=com.google.android.apps.accessibility.voiceacces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oogle/Accessibility-Test-Framework-for-Android" TargetMode="External"/><Relationship Id="rId4" Type="http://schemas.openxmlformats.org/officeDocument/2006/relationships/hyperlink" Target="https://support.google.com/accessibility/android/answer/6376570" TargetMode="External"/><Relationship Id="rId5" Type="http://schemas.openxmlformats.org/officeDocument/2006/relationships/hyperlink" Target="https://support.google.com/accessibility/android/answer/6376559" TargetMode="External"/><Relationship Id="rId6"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hyperlink" Target="https://play.google.com/store/apps/details?id=com.google.android.apps.accessibility.audito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accessibilityservice/AccessibilityService.html" TargetMode="External"/><Relationship Id="rId3" Type="http://schemas.openxmlformats.org/officeDocument/2006/relationships/hyperlink" Target="https://developer.android.com/guide/topics/ui/accessibility/node-tree-debugging.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training/testing/ui-automator.html" TargetMode="External"/><Relationship Id="rId3" Type="http://schemas.openxmlformats.org/officeDocument/2006/relationships/hyperlink" Target="https://developer.android.com/training/testing/ui-testing/uiautomator-testing.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hyperlink" Target="http://robolectric.org/" TargetMode="External"/><Relationship Id="rId4" Type="http://schemas.openxmlformats.org/officeDocument/2006/relationships/hyperlink" Target="https://youtu.be/SOZwfQO4rVM?t=31m54" TargetMode="External"/><Relationship Id="rId5"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hyperlink" Target="https://google.github.io/android-testing-support-library/docs/espresso/index.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android.com/reference/android/support/test/espresso/contrib/AccessibilityChecks.html" TargetMode="External"/><Relationship Id="rId4" Type="http://schemas.openxmlformats.org/officeDocument/2006/relationships/hyperlink" Target="https://developer.android.com/reference/android/support/test/espresso/action/ViewActions.html" TargetMode="External"/><Relationship Id="rId5" Type="http://schemas.openxmlformats.org/officeDocument/2006/relationships/hyperlink" Target="https://github.com/googlesamples/android-testing" TargetMode="External"/><Relationship Id="rId6" Type="http://schemas.openxmlformats.org/officeDocument/2006/relationships/hyperlink" Target="https://developer.android.com/training/testing/espresso/index.html" TargetMode="External"/><Relationship Id="rId7"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hyperlink" Target="https://google.github.io/android-testing-support-library/docs/espresso/index.html"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4" Type="http://schemas.openxmlformats.org/officeDocument/2006/relationships/slide" Target="slide12.xml"/><Relationship Id="rId5" Type="http://schemas.openxmlformats.org/officeDocument/2006/relationships/slide" Target="slide14.xml"/><Relationship Id="rId6" Type="http://schemas.openxmlformats.org/officeDocument/2006/relationships/slide" Target="slide29.xml"/><Relationship Id="rId7" Type="http://schemas.openxmlformats.org/officeDocument/2006/relationships/hyperlink" Target="https://developer.android.com/guide/topics/ui/accessibility/apps.html" TargetMode="External"/><Relationship Id="rId1" Type="http://schemas.openxmlformats.org/officeDocument/2006/relationships/slideLayout" Target="../slideLayouts/slideLayout13.xml"/><Relationship Id="rId2" Type="http://schemas.openxmlformats.org/officeDocument/2006/relationships/slide" Target="slide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support/test/espresso/accessibility/AccessibilityChecks.html" TargetMode="External"/><Relationship Id="rId3" Type="http://schemas.openxmlformats.org/officeDocument/2006/relationships/hyperlink" Target="https://developer.android.com/reference/android/view/View.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android.com/training/accessibility/testing.html#accessibility-scanner" TargetMode="External"/><Relationship Id="rId4" Type="http://schemas.openxmlformats.org/officeDocument/2006/relationships/hyperlink" Target="http://robolectric.org/javadoc/3.1/org/robolectric/util/AccessibilityUtil.html#setSuppressingResultMatcher%28org.hamcrest.Matcher%29" TargetMode="External"/><Relationship Id="rId5" Type="http://schemas.openxmlformats.org/officeDocument/2006/relationships/hyperlink" Target="http://robolectric.org/javadoc/3.1/org/robolectric/util/AccessibilityUtil.html" TargetMode="External"/><Relationship Id="rId6" Type="http://schemas.openxmlformats.org/officeDocument/2006/relationships/hyperlink" Target="http://robolectric.org/" TargetMode="External"/><Relationship Id="rId7" Type="http://schemas.openxmlformats.org/officeDocument/2006/relationships/image" Target="../media/image21.png"/><Relationship Id="rId1" Type="http://schemas.openxmlformats.org/officeDocument/2006/relationships/slideLayout" Target="../slideLayouts/slideLayout15.xml"/><Relationship Id="rId2" Type="http://schemas.openxmlformats.org/officeDocument/2006/relationships/hyperlink" Target="http://robolectric.org/getting-start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roups.google.com/forum/#%21forum/accessible" TargetMode="External"/><Relationship Id="rId4" Type="http://schemas.openxmlformats.org/officeDocument/2006/relationships/hyperlink" Target="https://groups.google.com/forum/#%21forum/eyes-free" TargetMode="External"/><Relationship Id="rId5" Type="http://schemas.openxmlformats.org/officeDocument/2006/relationships/hyperlink" Target="https://www.youtube.com/watch?v=QlhU0YioJks&amp;t=31m10s" TargetMode="External"/><Relationship Id="rId1" Type="http://schemas.openxmlformats.org/officeDocument/2006/relationships/slideLayout" Target="../slideLayouts/slideLayout15.xml"/><Relationship Id="rId2" Type="http://schemas.openxmlformats.org/officeDocument/2006/relationships/hyperlink" Target="https://www.usertesting.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play.google.com/store/apps/details?id=com.google.android.marvin.talkback" TargetMode="External"/><Relationship Id="rId3" Type="http://schemas.openxmlformats.org/officeDocument/2006/relationships/hyperlink" Target="https://developer.android.com/reference/android/view/View.html#attr_android:contentDescrip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eveloper.android.com/reference/android/view/View.html#setContentDescription%28java.lang.CharSequence%29" TargetMode="External"/><Relationship Id="rId3" Type="http://schemas.openxmlformats.org/officeDocument/2006/relationships/hyperlink" Target="https://play.google.com/store/apps/details?id=com.google.android.marvin.talkbac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last-child.com/android-a11y-missing-manua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ssbbartgroup.com/blog/2014/03/19/android-accessibility-properties-and-talkback/" TargetMode="Externa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1281524" y="4116182"/>
            <a:ext cx="7083174" cy="1176193"/>
          </a:xfrm>
        </p:spPr>
        <p:txBody>
          <a:bodyPr/>
          <a:lstStyle/>
          <a:p>
            <a:r>
              <a:rPr lang="en-US" dirty="0" smtClean="0"/>
              <a:t>Google Developers: Implementing Android  Accessibility (Creative Commons)</a:t>
            </a:r>
            <a:endParaRPr lang="en-US" dirty="0"/>
          </a:p>
        </p:txBody>
      </p:sp>
      <p:sp>
        <p:nvSpPr>
          <p:cNvPr id="2" name="Date Placeholder 1"/>
          <p:cNvSpPr>
            <a:spLocks noGrp="1"/>
          </p:cNvSpPr>
          <p:nvPr>
            <p:ph type="dt" sz="half" idx="19"/>
          </p:nvPr>
        </p:nvSpPr>
        <p:spPr>
          <a:xfrm>
            <a:off x="1233743" y="5986422"/>
            <a:ext cx="7083174" cy="335107"/>
          </a:xfrm>
        </p:spPr>
        <p:txBody>
          <a:bodyPr/>
          <a:lstStyle/>
          <a:p>
            <a:r>
              <a:rPr lang="en-US" dirty="0" smtClean="0"/>
              <a:t>September 2017</a:t>
            </a:r>
            <a:endParaRPr lang="en-US" dirty="0"/>
          </a:p>
        </p:txBody>
      </p:sp>
      <p:sp>
        <p:nvSpPr>
          <p:cNvPr id="3" name="Title 2"/>
          <p:cNvSpPr>
            <a:spLocks noGrp="1"/>
          </p:cNvSpPr>
          <p:nvPr>
            <p:ph type="title"/>
          </p:nvPr>
        </p:nvSpPr>
        <p:spPr>
          <a:xfrm>
            <a:off x="1281524" y="1686485"/>
            <a:ext cx="7084753" cy="2437245"/>
          </a:xfrm>
        </p:spPr>
        <p:txBody>
          <a:bodyPr/>
          <a:lstStyle/>
          <a:p>
            <a:r>
              <a:rPr lang="en-US" dirty="0" smtClean="0"/>
              <a:t>Android Accessibility</a:t>
            </a:r>
            <a:endParaRPr lang="en-US" b="0" dirty="0"/>
          </a:p>
        </p:txBody>
      </p:sp>
      <p:pic>
        <p:nvPicPr>
          <p:cNvPr id="1026" name="Picture 2" descr="Android Robo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9136" y="2621365"/>
            <a:ext cx="3839656" cy="383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685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755648"/>
            <a:ext cx="11105416" cy="1865376"/>
          </a:xfrm>
        </p:spPr>
        <p:txBody>
          <a:bodyPr>
            <a:normAutofit/>
          </a:bodyPr>
          <a:lstStyle/>
          <a:p>
            <a:pPr marL="0" indent="0">
              <a:buNone/>
            </a:pPr>
            <a:r>
              <a:rPr lang="en-US" sz="2800" dirty="0"/>
              <a:t>The strongest method for adding a label to an input is the “</a:t>
            </a:r>
            <a:r>
              <a:rPr lang="en-US" sz="2800" dirty="0" err="1"/>
              <a:t>labelFor</a:t>
            </a:r>
            <a:r>
              <a:rPr lang="en-US" sz="2800" dirty="0"/>
              <a:t>” method. If your app has a visual text label, add “</a:t>
            </a:r>
            <a:r>
              <a:rPr lang="en-US" sz="2800" dirty="0" err="1"/>
              <a:t>labelFor</a:t>
            </a:r>
            <a:r>
              <a:rPr lang="en-US" sz="2800" dirty="0"/>
              <a:t>” to this text view and point it to the form input. The user will always know what the form input represents.</a:t>
            </a:r>
          </a:p>
        </p:txBody>
      </p:sp>
      <p:sp>
        <p:nvSpPr>
          <p:cNvPr id="3" name="Title 2"/>
          <p:cNvSpPr>
            <a:spLocks noGrp="1"/>
          </p:cNvSpPr>
          <p:nvPr>
            <p:ph type="title"/>
          </p:nvPr>
        </p:nvSpPr>
        <p:spPr/>
        <p:txBody>
          <a:bodyPr/>
          <a:lstStyle/>
          <a:p>
            <a:r>
              <a:rPr lang="en-US" dirty="0" smtClean="0"/>
              <a:t>Forms: </a:t>
            </a:r>
            <a:r>
              <a:rPr lang="en-US" dirty="0" err="1" smtClean="0"/>
              <a:t>android:labelFor</a:t>
            </a:r>
            <a:endParaRPr lang="en-US" dirty="0"/>
          </a:p>
        </p:txBody>
      </p:sp>
      <p:pic>
        <p:nvPicPr>
          <p:cNvPr id="72706" name="Picture 2" descr="Android app using visual label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844" y="3456432"/>
            <a:ext cx="3810000" cy="1485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1174" y="3685983"/>
            <a:ext cx="7271226" cy="2554545"/>
          </a:xfrm>
          <a:prstGeom prst="rect">
            <a:avLst/>
          </a:prstGeom>
        </p:spPr>
        <p:txBody>
          <a:bodyPr wrap="square">
            <a:spAutoFit/>
          </a:bodyPr>
          <a:lstStyle/>
          <a:p>
            <a:r>
              <a:rPr lang="en-US" sz="2000" dirty="0">
                <a:latin typeface="Input Mono" charset="0"/>
                <a:ea typeface="Input Mono" charset="0"/>
                <a:cs typeface="Input Mono" charset="0"/>
              </a:rPr>
              <a:t>&lt;</a:t>
            </a:r>
            <a:r>
              <a:rPr lang="en-US" sz="2000" dirty="0" err="1">
                <a:latin typeface="Input Mono" charset="0"/>
                <a:ea typeface="Input Mono" charset="0"/>
                <a:cs typeface="Input Mono" charset="0"/>
              </a:rPr>
              <a:t>TextView</a:t>
            </a:r>
            <a:endParaRPr lang="en-US" sz="2000" dirty="0">
              <a:latin typeface="Input Mono" charset="0"/>
              <a:ea typeface="Input Mono" charset="0"/>
              <a:cs typeface="Input Mono" charset="0"/>
            </a:endParaRPr>
          </a:p>
          <a:p>
            <a:r>
              <a:rPr lang="en-US" sz="2000" dirty="0">
                <a:latin typeface="Input Mono" charset="0"/>
                <a:ea typeface="Input Mono" charset="0"/>
                <a:cs typeface="Input Mono" charset="0"/>
              </a:rPr>
              <a:t> </a:t>
            </a:r>
            <a:r>
              <a:rPr lang="en-US" sz="2000" dirty="0" err="1">
                <a:latin typeface="Input Mono" charset="0"/>
                <a:ea typeface="Input Mono" charset="0"/>
                <a:cs typeface="Input Mono" charset="0"/>
              </a:rPr>
              <a:t>android:layout_height</a:t>
            </a:r>
            <a:r>
              <a:rPr lang="en-US" sz="2000" dirty="0">
                <a:latin typeface="Input Mono" charset="0"/>
                <a:ea typeface="Input Mono" charset="0"/>
                <a:cs typeface="Input Mono" charset="0"/>
              </a:rPr>
              <a:t>="</a:t>
            </a:r>
            <a:r>
              <a:rPr lang="en-US" sz="2000" dirty="0" err="1">
                <a:latin typeface="Input Mono" charset="0"/>
                <a:ea typeface="Input Mono" charset="0"/>
                <a:cs typeface="Input Mono" charset="0"/>
              </a:rPr>
              <a:t>match_parent</a:t>
            </a:r>
            <a:r>
              <a:rPr lang="en-US" sz="2000" dirty="0">
                <a:latin typeface="Input Mono" charset="0"/>
                <a:ea typeface="Input Mono" charset="0"/>
                <a:cs typeface="Input Mono" charset="0"/>
              </a:rPr>
              <a:t>"</a:t>
            </a:r>
          </a:p>
          <a:p>
            <a:r>
              <a:rPr lang="en-US" sz="2000" dirty="0">
                <a:latin typeface="Input Mono" charset="0"/>
                <a:ea typeface="Input Mono" charset="0"/>
                <a:cs typeface="Input Mono" charset="0"/>
              </a:rPr>
              <a:t> </a:t>
            </a:r>
            <a:r>
              <a:rPr lang="en-US" sz="2000" b="1" dirty="0" err="1">
                <a:latin typeface="Input Mono" charset="0"/>
                <a:ea typeface="Input Mono" charset="0"/>
                <a:cs typeface="Input Mono" charset="0"/>
              </a:rPr>
              <a:t>android:labelFor</a:t>
            </a:r>
            <a:r>
              <a:rPr lang="en-US" sz="2000" b="1" dirty="0">
                <a:latin typeface="Input Mono" charset="0"/>
                <a:ea typeface="Input Mono" charset="0"/>
                <a:cs typeface="Input Mono" charset="0"/>
              </a:rPr>
              <a:t>="@+id/</a:t>
            </a:r>
            <a:r>
              <a:rPr lang="en-US" sz="2000" b="1" dirty="0" err="1">
                <a:latin typeface="Input Mono" charset="0"/>
                <a:ea typeface="Input Mono" charset="0"/>
                <a:cs typeface="Input Mono" charset="0"/>
              </a:rPr>
              <a:t>edit_item_name</a:t>
            </a:r>
            <a:r>
              <a:rPr lang="en-US" sz="2000" b="1" dirty="0">
                <a:latin typeface="Input Mono" charset="0"/>
                <a:ea typeface="Input Mono" charset="0"/>
                <a:cs typeface="Input Mono" charset="0"/>
              </a:rPr>
              <a:t>"</a:t>
            </a:r>
          </a:p>
          <a:p>
            <a:r>
              <a:rPr lang="en-US" sz="2000" dirty="0">
                <a:latin typeface="Input Mono" charset="0"/>
                <a:ea typeface="Input Mono" charset="0"/>
                <a:cs typeface="Input Mono" charset="0"/>
              </a:rPr>
              <a:t> </a:t>
            </a:r>
            <a:r>
              <a:rPr lang="en-US" sz="2000" dirty="0" err="1">
                <a:latin typeface="Input Mono" charset="0"/>
                <a:ea typeface="Input Mono" charset="0"/>
                <a:cs typeface="Input Mono" charset="0"/>
              </a:rPr>
              <a:t>android:text</a:t>
            </a:r>
            <a:r>
              <a:rPr lang="en-US" sz="2000" dirty="0">
                <a:latin typeface="Input Mono" charset="0"/>
                <a:ea typeface="Input Mono" charset="0"/>
                <a:cs typeface="Input Mono" charset="0"/>
              </a:rPr>
              <a:t>="Invoice amount"/&gt;</a:t>
            </a:r>
          </a:p>
          <a:p>
            <a:r>
              <a:rPr lang="en-US" sz="2000" dirty="0">
                <a:latin typeface="Input Mono" charset="0"/>
                <a:ea typeface="Input Mono" charset="0"/>
                <a:cs typeface="Input Mono" charset="0"/>
              </a:rPr>
              <a:t>&lt;</a:t>
            </a:r>
            <a:r>
              <a:rPr lang="en-US" sz="2000" dirty="0" err="1">
                <a:latin typeface="Input Mono" charset="0"/>
                <a:ea typeface="Input Mono" charset="0"/>
                <a:cs typeface="Input Mono" charset="0"/>
              </a:rPr>
              <a:t>EditText</a:t>
            </a:r>
            <a:endParaRPr lang="en-US" sz="2000" dirty="0">
              <a:latin typeface="Input Mono" charset="0"/>
              <a:ea typeface="Input Mono" charset="0"/>
              <a:cs typeface="Input Mono" charset="0"/>
            </a:endParaRPr>
          </a:p>
          <a:p>
            <a:r>
              <a:rPr lang="en-US" sz="2000" dirty="0">
                <a:latin typeface="Input Mono" charset="0"/>
                <a:ea typeface="Input Mono" charset="0"/>
                <a:cs typeface="Input Mono" charset="0"/>
              </a:rPr>
              <a:t> </a:t>
            </a:r>
            <a:r>
              <a:rPr lang="en-US" sz="2000" b="1" dirty="0" err="1">
                <a:latin typeface="Input Mono" charset="0"/>
                <a:ea typeface="Input Mono" charset="0"/>
                <a:cs typeface="Input Mono" charset="0"/>
              </a:rPr>
              <a:t>android:id</a:t>
            </a:r>
            <a:r>
              <a:rPr lang="en-US" sz="2000" b="1" dirty="0">
                <a:latin typeface="Input Mono" charset="0"/>
                <a:ea typeface="Input Mono" charset="0"/>
                <a:cs typeface="Input Mono" charset="0"/>
              </a:rPr>
              <a:t>="@+id/</a:t>
            </a:r>
            <a:r>
              <a:rPr lang="en-US" sz="2000" b="1" dirty="0" err="1">
                <a:latin typeface="Input Mono" charset="0"/>
                <a:ea typeface="Input Mono" charset="0"/>
                <a:cs typeface="Input Mono" charset="0"/>
              </a:rPr>
              <a:t>edit_item_name</a:t>
            </a:r>
            <a:r>
              <a:rPr lang="en-US" sz="2000" b="1" dirty="0">
                <a:latin typeface="Input Mono" charset="0"/>
                <a:ea typeface="Input Mono" charset="0"/>
                <a:cs typeface="Input Mono" charset="0"/>
              </a:rPr>
              <a:t>"</a:t>
            </a:r>
          </a:p>
          <a:p>
            <a:r>
              <a:rPr lang="en-US" sz="2000" dirty="0">
                <a:latin typeface="Input Mono" charset="0"/>
                <a:ea typeface="Input Mono" charset="0"/>
                <a:cs typeface="Input Mono" charset="0"/>
              </a:rPr>
              <a:t> </a:t>
            </a:r>
            <a:r>
              <a:rPr lang="en-US" sz="2000" dirty="0" err="1">
                <a:latin typeface="Input Mono" charset="0"/>
                <a:ea typeface="Input Mono" charset="0"/>
                <a:cs typeface="Input Mono" charset="0"/>
              </a:rPr>
              <a:t>android:layout_height</a:t>
            </a:r>
            <a:r>
              <a:rPr lang="en-US" sz="2000" dirty="0">
                <a:latin typeface="Input Mono" charset="0"/>
                <a:ea typeface="Input Mono" charset="0"/>
                <a:cs typeface="Input Mono" charset="0"/>
              </a:rPr>
              <a:t>="</a:t>
            </a:r>
            <a:r>
              <a:rPr lang="en-US" sz="2000" dirty="0" err="1">
                <a:latin typeface="Input Mono" charset="0"/>
                <a:ea typeface="Input Mono" charset="0"/>
                <a:cs typeface="Input Mono" charset="0"/>
              </a:rPr>
              <a:t>wrap_content</a:t>
            </a:r>
            <a:r>
              <a:rPr lang="en-US" sz="2000" dirty="0">
                <a:latin typeface="Input Mono" charset="0"/>
                <a:ea typeface="Input Mono" charset="0"/>
                <a:cs typeface="Input Mono" charset="0"/>
              </a:rPr>
              <a:t>"</a:t>
            </a:r>
          </a:p>
          <a:p>
            <a:r>
              <a:rPr lang="en-US" sz="2000" dirty="0">
                <a:latin typeface="Input Mono" charset="0"/>
                <a:ea typeface="Input Mono" charset="0"/>
                <a:cs typeface="Input Mono" charset="0"/>
              </a:rPr>
              <a:t> </a:t>
            </a:r>
            <a:r>
              <a:rPr lang="en-US" sz="2000" dirty="0" err="1">
                <a:latin typeface="Input Mono" charset="0"/>
                <a:ea typeface="Input Mono" charset="0"/>
                <a:cs typeface="Input Mono" charset="0"/>
              </a:rPr>
              <a:t>android:hint</a:t>
            </a:r>
            <a:r>
              <a:rPr lang="en-US" sz="2000" dirty="0">
                <a:latin typeface="Input Mono" charset="0"/>
                <a:ea typeface="Input Mono" charset="0"/>
                <a:cs typeface="Input Mono" charset="0"/>
              </a:rPr>
              <a:t>="Invoice Amount"/&gt;</a:t>
            </a:r>
          </a:p>
        </p:txBody>
      </p:sp>
    </p:spTree>
    <p:extLst>
      <p:ext uri="{BB962C8B-B14F-4D97-AF65-F5344CB8AC3E}">
        <p14:creationId xmlns:p14="http://schemas.microsoft.com/office/powerpoint/2010/main" val="1929292545"/>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fontScale="70000" lnSpcReduction="20000"/>
          </a:bodyPr>
          <a:lstStyle/>
          <a:p>
            <a:r>
              <a:rPr lang="en-US" dirty="0"/>
              <a:t>ContentDescription is much like HTML’s </a:t>
            </a:r>
            <a:r>
              <a:rPr lang="en-US" dirty="0" smtClean="0">
                <a:hlinkClick r:id="rId2"/>
              </a:rPr>
              <a:t>aria-label</a:t>
            </a:r>
            <a:r>
              <a:rPr lang="en-US" dirty="0" smtClean="0"/>
              <a:t>. </a:t>
            </a:r>
            <a:r>
              <a:rPr lang="en-US" dirty="0"/>
              <a:t>It’s an invisible text string </a:t>
            </a:r>
            <a:r>
              <a:rPr lang="en-US" dirty="0" smtClean="0"/>
              <a:t> </a:t>
            </a:r>
            <a:r>
              <a:rPr lang="en-US" dirty="0"/>
              <a:t>surfaced directly to the Accessibility API. Android documentation specifically warns against using the contentDescription directly on the input. </a:t>
            </a:r>
            <a:endParaRPr lang="en-US" dirty="0" smtClean="0"/>
          </a:p>
          <a:p>
            <a:endParaRPr lang="en-US" dirty="0" smtClean="0"/>
          </a:p>
          <a:p>
            <a:pPr marL="320109" lvl="3" indent="0">
              <a:buNone/>
            </a:pPr>
            <a:r>
              <a:rPr lang="en-US" dirty="0" smtClean="0"/>
              <a:t>Note</a:t>
            </a:r>
            <a:r>
              <a:rPr lang="en-US" dirty="0"/>
              <a:t>: For </a:t>
            </a:r>
            <a:r>
              <a:rPr lang="en-US" dirty="0" err="1"/>
              <a:t>EditText</a:t>
            </a:r>
            <a:r>
              <a:rPr lang="en-US" dirty="0"/>
              <a:t> fields, provide an </a:t>
            </a:r>
            <a:r>
              <a:rPr lang="en-US" dirty="0" err="1"/>
              <a:t>android:hint</a:t>
            </a:r>
            <a:r>
              <a:rPr lang="en-US" dirty="0"/>
              <a:t> attribute instead of a content description, to help users understand what content is expected when the text field is empty. When the field is filled, TalkBack reads the entered content to the user, instead of the hint text.</a:t>
            </a:r>
            <a:br>
              <a:rPr lang="en-US" dirty="0"/>
            </a:br>
            <a:r>
              <a:rPr lang="en-US" i="1" dirty="0">
                <a:hlinkClick r:id="rId3"/>
              </a:rPr>
              <a:t>Making Applications Accessible</a:t>
            </a:r>
            <a:r>
              <a:rPr lang="en-US" i="1" dirty="0"/>
              <a:t> – Android Developer Portal</a:t>
            </a:r>
            <a:r>
              <a:rPr lang="en-US" dirty="0"/>
              <a:t> </a:t>
            </a:r>
          </a:p>
          <a:p>
            <a:endParaRPr lang="en-US" dirty="0" smtClean="0"/>
          </a:p>
          <a:p>
            <a:r>
              <a:rPr lang="en-US" dirty="0" smtClean="0"/>
              <a:t>Invisible </a:t>
            </a:r>
            <a:r>
              <a:rPr lang="en-US" dirty="0"/>
              <a:t>description for TalkBack</a:t>
            </a:r>
          </a:p>
          <a:p>
            <a:r>
              <a:rPr lang="en-US" dirty="0"/>
              <a:t>Should not be used directly on an input</a:t>
            </a:r>
          </a:p>
          <a:p>
            <a:r>
              <a:rPr lang="en-US" dirty="0"/>
              <a:t>You can use it on an input’s container and combine with </a:t>
            </a:r>
            <a:r>
              <a:rPr lang="en-US" dirty="0" err="1"/>
              <a:t>labelFor</a:t>
            </a:r>
            <a:endParaRPr lang="en-US" dirty="0"/>
          </a:p>
          <a:p>
            <a:endParaRPr lang="en-US" dirty="0"/>
          </a:p>
        </p:txBody>
      </p:sp>
      <p:sp>
        <p:nvSpPr>
          <p:cNvPr id="3" name="Title 2"/>
          <p:cNvSpPr>
            <a:spLocks noGrp="1"/>
          </p:cNvSpPr>
          <p:nvPr>
            <p:ph type="title"/>
          </p:nvPr>
        </p:nvSpPr>
        <p:spPr/>
        <p:txBody>
          <a:bodyPr/>
          <a:lstStyle/>
          <a:p>
            <a:r>
              <a:rPr lang="en-US" dirty="0" smtClean="0"/>
              <a:t>Forms: </a:t>
            </a:r>
            <a:r>
              <a:rPr lang="en-US" dirty="0" err="1" smtClean="0"/>
              <a:t>android:contentDescription</a:t>
            </a:r>
            <a:endParaRPr lang="en-US" dirty="0"/>
          </a:p>
        </p:txBody>
      </p:sp>
    </p:spTree>
    <p:extLst>
      <p:ext uri="{BB962C8B-B14F-4D97-AF65-F5344CB8AC3E}">
        <p14:creationId xmlns:p14="http://schemas.microsoft.com/office/powerpoint/2010/main" val="2141720744"/>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45428" y="1283553"/>
            <a:ext cx="11105416" cy="5269584"/>
          </a:xfrm>
        </p:spPr>
        <p:txBody>
          <a:bodyPr>
            <a:normAutofit fontScale="55000" lnSpcReduction="20000"/>
          </a:bodyPr>
          <a:lstStyle/>
          <a:p>
            <a:r>
              <a:rPr lang="en-US" b="0" dirty="0"/>
              <a:t>Your application should support more methods of navigation than the touch screen alone. Many Android devices come with navigation hardware other than the touchscreen, like a D-Pad, arrow keys, or a trackball. In addition, later Android releases also support connecting external devices like keyboards via USB or </a:t>
            </a:r>
            <a:r>
              <a:rPr lang="en-US" b="0" dirty="0" smtClean="0"/>
              <a:t>Bluetooth.</a:t>
            </a:r>
            <a:endParaRPr lang="en-US" b="0" dirty="0"/>
          </a:p>
          <a:p>
            <a:r>
              <a:rPr lang="en-US" b="0" dirty="0"/>
              <a:t>In order to enable this form of navigation, all navigational elements that the user should be able to navigate to need to be set as focusable. This modification can be done at runtime using the </a:t>
            </a:r>
            <a:r>
              <a:rPr lang="en-US" b="0" dirty="0">
                <a:hlinkClick r:id="rId2"/>
              </a:rPr>
              <a:t>View.setFocusable()</a:t>
            </a:r>
            <a:r>
              <a:rPr lang="en-US" b="0" dirty="0"/>
              <a:t> method on that UI control, or by setting the </a:t>
            </a:r>
            <a:r>
              <a:rPr lang="en-US" b="0" dirty="0">
                <a:hlinkClick r:id="rId3"/>
              </a:rPr>
              <a:t>android:focusable</a:t>
            </a:r>
            <a:r>
              <a:rPr lang="en-US" b="0" dirty="0"/>
              <a:t> </a:t>
            </a:r>
            <a:r>
              <a:rPr lang="en-US" b="0" dirty="0" smtClean="0"/>
              <a:t>attribute </a:t>
            </a:r>
            <a:r>
              <a:rPr lang="en-US" b="0" dirty="0"/>
              <a:t>in your XML layout files.</a:t>
            </a:r>
          </a:p>
          <a:p>
            <a:r>
              <a:rPr lang="en-US" b="0" dirty="0"/>
              <a:t>Also, each UI control has 4 </a:t>
            </a:r>
            <a:r>
              <a:rPr lang="en-US" b="0" dirty="0" smtClean="0"/>
              <a:t>attributes </a:t>
            </a:r>
            <a:r>
              <a:rPr lang="en-US" b="0" dirty="0"/>
              <a:t>which you can use to designate the next view to receive focus when the user navigates in that </a:t>
            </a:r>
            <a:r>
              <a:rPr lang="en-US" b="0" dirty="0" smtClean="0"/>
              <a:t>direction.</a:t>
            </a:r>
          </a:p>
          <a:p>
            <a:pPr marL="571500" indent="-571500">
              <a:buFont typeface="Arial" charset="0"/>
              <a:buChar char="•"/>
            </a:pPr>
            <a:r>
              <a:rPr lang="en-US" b="0" dirty="0" smtClean="0">
                <a:hlinkClick r:id="rId4"/>
              </a:rPr>
              <a:t>android:nextFocusUp</a:t>
            </a:r>
            <a:endParaRPr lang="en-US" b="0" dirty="0"/>
          </a:p>
          <a:p>
            <a:pPr marL="571500" indent="-571500">
              <a:buFont typeface="Arial" charset="0"/>
              <a:buChar char="•"/>
            </a:pPr>
            <a:r>
              <a:rPr lang="en-US" b="0" dirty="0" smtClean="0">
                <a:hlinkClick r:id="rId5"/>
              </a:rPr>
              <a:t>android:nextFocusDown</a:t>
            </a:r>
            <a:endParaRPr lang="en-US" b="0" dirty="0"/>
          </a:p>
          <a:p>
            <a:pPr marL="571500" indent="-571500">
              <a:buFont typeface="Arial" charset="0"/>
              <a:buChar char="•"/>
            </a:pPr>
            <a:r>
              <a:rPr lang="en-US" b="0" dirty="0" smtClean="0">
                <a:hlinkClick r:id="rId6"/>
              </a:rPr>
              <a:t>android:nextFocusLeft</a:t>
            </a:r>
            <a:endParaRPr lang="en-US" b="0" dirty="0"/>
          </a:p>
          <a:p>
            <a:pPr marL="571500" indent="-571500">
              <a:buFont typeface="Arial" charset="0"/>
              <a:buChar char="•"/>
            </a:pPr>
            <a:r>
              <a:rPr lang="en-US" b="0" dirty="0" smtClean="0">
                <a:hlinkClick r:id="rId7"/>
              </a:rPr>
              <a:t>android:nextFocusRight</a:t>
            </a:r>
            <a:endParaRPr lang="en-US" b="0" dirty="0" smtClean="0"/>
          </a:p>
          <a:p>
            <a:r>
              <a:rPr lang="en-US" b="0" dirty="0" smtClean="0"/>
              <a:t>While </a:t>
            </a:r>
            <a:r>
              <a:rPr lang="en-US" b="0" dirty="0"/>
              <a:t>the platform determines navigation sequences automatically based on layout proximity, you can use these attributes to override that sequence if it isn't appropriate in your application. </a:t>
            </a:r>
          </a:p>
        </p:txBody>
      </p:sp>
      <p:sp>
        <p:nvSpPr>
          <p:cNvPr id="3" name="Title 2"/>
          <p:cNvSpPr>
            <a:spLocks noGrp="1"/>
          </p:cNvSpPr>
          <p:nvPr>
            <p:ph type="title"/>
          </p:nvPr>
        </p:nvSpPr>
        <p:spPr>
          <a:xfrm>
            <a:off x="837982" y="365126"/>
            <a:ext cx="10512862" cy="918427"/>
          </a:xfrm>
        </p:spPr>
        <p:txBody>
          <a:bodyPr/>
          <a:lstStyle/>
          <a:p>
            <a:r>
              <a:rPr lang="en-US" dirty="0"/>
              <a:t>Design for Focus </a:t>
            </a:r>
            <a:r>
              <a:rPr lang="en-US" dirty="0" smtClean="0"/>
              <a:t>Navigation</a:t>
            </a:r>
            <a:endParaRPr lang="en-US" dirty="0"/>
          </a:p>
        </p:txBody>
      </p:sp>
    </p:spTree>
    <p:extLst>
      <p:ext uri="{BB962C8B-B14F-4D97-AF65-F5344CB8AC3E}">
        <p14:creationId xmlns:p14="http://schemas.microsoft.com/office/powerpoint/2010/main" val="254809470"/>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66887"/>
            <a:ext cx="11105416" cy="4967925"/>
          </a:xfrm>
        </p:spPr>
        <p:txBody>
          <a:bodyPr>
            <a:normAutofit fontScale="62500" lnSpcReduction="20000"/>
          </a:bodyPr>
          <a:lstStyle/>
          <a:p>
            <a:r>
              <a:rPr lang="en-US" b="0" dirty="0" smtClean="0"/>
              <a:t>Here is how </a:t>
            </a:r>
            <a:r>
              <a:rPr lang="en-US" b="0" dirty="0"/>
              <a:t>you represent a button and label, both focusable, such that pressing down takes you from the button to the text view, and pressing up would take you back to the button.</a:t>
            </a:r>
          </a:p>
          <a:p>
            <a:pPr marL="0" indent="0">
              <a:buNone/>
            </a:pPr>
            <a:r>
              <a:rPr lang="en-US" b="0" dirty="0">
                <a:latin typeface="Input Mono" charset="0"/>
                <a:ea typeface="Input Mono" charset="0"/>
                <a:cs typeface="Input Mono" charset="0"/>
              </a:rPr>
              <a:t>&lt;Button </a:t>
            </a:r>
            <a:r>
              <a:rPr lang="en-US" b="0" dirty="0" err="1">
                <a:latin typeface="Input Mono" charset="0"/>
                <a:ea typeface="Input Mono" charset="0"/>
                <a:cs typeface="Input Mono" charset="0"/>
              </a:rPr>
              <a:t>android:id</a:t>
            </a:r>
            <a:r>
              <a:rPr lang="en-US" b="0" dirty="0">
                <a:latin typeface="Input Mono" charset="0"/>
                <a:ea typeface="Input Mono" charset="0"/>
                <a:cs typeface="Input Mono" charset="0"/>
              </a:rPr>
              <a:t>="@+id/</a:t>
            </a:r>
            <a:r>
              <a:rPr lang="en-US" b="0" dirty="0" err="1">
                <a:latin typeface="Input Mono" charset="0"/>
                <a:ea typeface="Input Mono" charset="0"/>
                <a:cs typeface="Input Mono" charset="0"/>
              </a:rPr>
              <a:t>doSomething</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android:focusable</a:t>
            </a:r>
            <a:r>
              <a:rPr lang="en-US" b="0" dirty="0">
                <a:latin typeface="Input Mono" charset="0"/>
                <a:ea typeface="Input Mono" charset="0"/>
                <a:cs typeface="Input Mono" charset="0"/>
              </a:rPr>
              <a:t>="true"</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android:nextFocusDown</a:t>
            </a:r>
            <a:r>
              <a:rPr lang="en-US" b="0" dirty="0">
                <a:latin typeface="Input Mono" charset="0"/>
                <a:ea typeface="Input Mono" charset="0"/>
                <a:cs typeface="Input Mono" charset="0"/>
              </a:rPr>
              <a:t>=”@id/label”</a:t>
            </a:r>
            <a:br>
              <a:rPr lang="en-US" b="0" dirty="0">
                <a:latin typeface="Input Mono" charset="0"/>
                <a:ea typeface="Input Mono" charset="0"/>
                <a:cs typeface="Input Mono" charset="0"/>
              </a:rPr>
            </a:br>
            <a:r>
              <a:rPr lang="en-US" b="0" dirty="0">
                <a:latin typeface="Input Mono" charset="0"/>
                <a:ea typeface="Input Mono" charset="0"/>
                <a:cs typeface="Input Mono" charset="0"/>
              </a:rPr>
              <a:t>    ... /&gt;</a:t>
            </a:r>
            <a:br>
              <a:rPr lang="en-US" b="0" dirty="0">
                <a:latin typeface="Input Mono" charset="0"/>
                <a:ea typeface="Input Mono" charset="0"/>
                <a:cs typeface="Input Mono" charset="0"/>
              </a:rPr>
            </a:br>
            <a:r>
              <a:rPr lang="en-US" b="0" dirty="0">
                <a:latin typeface="Input Mono" charset="0"/>
                <a:ea typeface="Input Mono" charset="0"/>
                <a:cs typeface="Input Mono" charset="0"/>
              </a:rPr>
              <a:t>&lt;</a:t>
            </a:r>
            <a:r>
              <a:rPr lang="en-US" b="0" dirty="0" err="1">
                <a:latin typeface="Input Mono" charset="0"/>
                <a:ea typeface="Input Mono" charset="0"/>
                <a:cs typeface="Input Mono" charset="0"/>
              </a:rPr>
              <a:t>TextView</a:t>
            </a: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android:id</a:t>
            </a:r>
            <a:r>
              <a:rPr lang="en-US" b="0" dirty="0">
                <a:latin typeface="Input Mono" charset="0"/>
                <a:ea typeface="Input Mono" charset="0"/>
                <a:cs typeface="Input Mono" charset="0"/>
              </a:rPr>
              <a:t>="@+id/label"</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android:focusable</a:t>
            </a:r>
            <a:r>
              <a:rPr lang="en-US" b="0" dirty="0">
                <a:latin typeface="Input Mono" charset="0"/>
                <a:ea typeface="Input Mono" charset="0"/>
                <a:cs typeface="Input Mono" charset="0"/>
              </a:rPr>
              <a:t>=”true”</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android:text</a:t>
            </a:r>
            <a:r>
              <a:rPr lang="en-US" b="0" dirty="0">
                <a:latin typeface="Input Mono" charset="0"/>
                <a:ea typeface="Input Mono" charset="0"/>
                <a:cs typeface="Input Mono" charset="0"/>
              </a:rPr>
              <a:t>="@string/</a:t>
            </a:r>
            <a:r>
              <a:rPr lang="en-US" b="0" dirty="0" err="1">
                <a:latin typeface="Input Mono" charset="0"/>
                <a:ea typeface="Input Mono" charset="0"/>
                <a:cs typeface="Input Mono" charset="0"/>
              </a:rPr>
              <a:t>labelText</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android:nextFocusUp</a:t>
            </a:r>
            <a:r>
              <a:rPr lang="en-US" b="0" dirty="0">
                <a:latin typeface="Input Mono" charset="0"/>
                <a:ea typeface="Input Mono" charset="0"/>
                <a:cs typeface="Input Mono" charset="0"/>
              </a:rPr>
              <a:t>=”@id/</a:t>
            </a:r>
            <a:r>
              <a:rPr lang="en-US" b="0" dirty="0" err="1">
                <a:latin typeface="Input Mono" charset="0"/>
                <a:ea typeface="Input Mono" charset="0"/>
                <a:cs typeface="Input Mono" charset="0"/>
              </a:rPr>
              <a:t>doSomething</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 /&gt; </a:t>
            </a:r>
            <a:endParaRPr lang="en-US" b="0" dirty="0" smtClean="0">
              <a:latin typeface="Input Mono" charset="0"/>
              <a:ea typeface="Input Mono" charset="0"/>
              <a:cs typeface="Input Mono" charset="0"/>
            </a:endParaRPr>
          </a:p>
          <a:p>
            <a:r>
              <a:rPr lang="en-US" b="0" dirty="0" smtClean="0"/>
              <a:t>Verify </a:t>
            </a:r>
            <a:r>
              <a:rPr lang="en-US" b="0" dirty="0"/>
              <a:t>that your application works intuitively in these situations. The easiest way is to simply run your application in the Android emulator, and navigate around the UI with the emulator's arrow keys, using the OK button as a replacement for touch to select UI controls.</a:t>
            </a:r>
          </a:p>
          <a:p>
            <a:endParaRPr lang="en-US" b="0" dirty="0"/>
          </a:p>
        </p:txBody>
      </p:sp>
      <p:sp>
        <p:nvSpPr>
          <p:cNvPr id="3" name="Title 2"/>
          <p:cNvSpPr>
            <a:spLocks noGrp="1"/>
          </p:cNvSpPr>
          <p:nvPr>
            <p:ph type="title"/>
          </p:nvPr>
        </p:nvSpPr>
        <p:spPr/>
        <p:txBody>
          <a:bodyPr/>
          <a:lstStyle/>
          <a:p>
            <a:r>
              <a:rPr lang="en-US" dirty="0"/>
              <a:t>Design for Focus </a:t>
            </a:r>
            <a:r>
              <a:rPr lang="en-US" dirty="0" smtClean="0"/>
              <a:t>Navigation - Example</a:t>
            </a:r>
            <a:endParaRPr lang="en-US" dirty="0"/>
          </a:p>
        </p:txBody>
      </p:sp>
    </p:spTree>
    <p:extLst>
      <p:ext uri="{BB962C8B-B14F-4D97-AF65-F5344CB8AC3E}">
        <p14:creationId xmlns:p14="http://schemas.microsoft.com/office/powerpoint/2010/main" val="2130414762"/>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253765"/>
            <a:ext cx="11105416" cy="4836139"/>
          </a:xfrm>
        </p:spPr>
        <p:txBody>
          <a:bodyPr>
            <a:normAutofit fontScale="85000" lnSpcReduction="20000"/>
          </a:bodyPr>
          <a:lstStyle/>
          <a:p>
            <a:r>
              <a:rPr lang="en-US" b="0" dirty="0"/>
              <a:t>If you're using the view components in the Android framework, an </a:t>
            </a:r>
            <a:r>
              <a:rPr lang="en-US" b="0" dirty="0">
                <a:hlinkClick r:id="rId2"/>
              </a:rPr>
              <a:t>AccessibilityEvent</a:t>
            </a:r>
            <a:r>
              <a:rPr lang="en-US" b="0" dirty="0"/>
              <a:t> is created whenever you select an item or change focus in your UI. These events are examined by the accessibility service, enabling it to provide features like text-to-speech to the user.</a:t>
            </a:r>
          </a:p>
          <a:p>
            <a:r>
              <a:rPr lang="en-US" b="0" dirty="0"/>
              <a:t>If you write a custom view, make sure it fires events at the appropriate times. Generate events by calling </a:t>
            </a:r>
            <a:r>
              <a:rPr lang="en-US" b="0" dirty="0">
                <a:hlinkClick r:id="rId3"/>
              </a:rPr>
              <a:t>sendAccessibilityEvent(int)</a:t>
            </a:r>
            <a:r>
              <a:rPr lang="en-US" b="0" dirty="0"/>
              <a:t>, with a parameter representing the type of event that occurred. </a:t>
            </a:r>
            <a:endParaRPr lang="en-US" b="0" dirty="0" smtClean="0"/>
          </a:p>
          <a:p>
            <a:r>
              <a:rPr lang="en-US" b="0" dirty="0" smtClean="0"/>
              <a:t>A </a:t>
            </a:r>
            <a:r>
              <a:rPr lang="en-US" b="0" dirty="0"/>
              <a:t>complete list of the event types currently supported can be found in the </a:t>
            </a:r>
            <a:r>
              <a:rPr lang="en-US" b="0" dirty="0">
                <a:hlinkClick r:id="rId2"/>
              </a:rPr>
              <a:t>AccessibilityEvent</a:t>
            </a:r>
            <a:r>
              <a:rPr lang="en-US" b="0" dirty="0"/>
              <a:t> reference documentation. </a:t>
            </a:r>
          </a:p>
        </p:txBody>
      </p:sp>
      <p:sp>
        <p:nvSpPr>
          <p:cNvPr id="3" name="Title 2"/>
          <p:cNvSpPr>
            <a:spLocks noGrp="1"/>
          </p:cNvSpPr>
          <p:nvPr>
            <p:ph type="title"/>
          </p:nvPr>
        </p:nvSpPr>
        <p:spPr>
          <a:xfrm>
            <a:off x="797451" y="301119"/>
            <a:ext cx="10512862" cy="796162"/>
          </a:xfrm>
        </p:spPr>
        <p:txBody>
          <a:bodyPr/>
          <a:lstStyle/>
          <a:p>
            <a:r>
              <a:rPr lang="en-US" dirty="0"/>
              <a:t>Fire Accessibility </a:t>
            </a:r>
            <a:r>
              <a:rPr lang="en-US" dirty="0" smtClean="0"/>
              <a:t>Events</a:t>
            </a:r>
            <a:endParaRPr lang="en-US" dirty="0"/>
          </a:p>
        </p:txBody>
      </p:sp>
    </p:spTree>
    <p:extLst>
      <p:ext uri="{BB962C8B-B14F-4D97-AF65-F5344CB8AC3E}">
        <p14:creationId xmlns:p14="http://schemas.microsoft.com/office/powerpoint/2010/main" val="926139969"/>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19753"/>
            <a:ext cx="11105416" cy="4770151"/>
          </a:xfrm>
        </p:spPr>
        <p:txBody>
          <a:bodyPr>
            <a:normAutofit fontScale="77500" lnSpcReduction="20000"/>
          </a:bodyPr>
          <a:lstStyle/>
          <a:p>
            <a:r>
              <a:rPr lang="en-US" b="0" dirty="0"/>
              <a:t>As an example, if you want to extend an image view such that you can write captions by typing on the keyboard when it has focus, it makes sense to fire an </a:t>
            </a:r>
            <a:r>
              <a:rPr lang="en-US" b="0" dirty="0">
                <a:hlinkClick r:id="rId2"/>
              </a:rPr>
              <a:t>TYPE_VIEW_TEXT_CHANGED</a:t>
            </a:r>
            <a:r>
              <a:rPr lang="en-US" b="0" dirty="0"/>
              <a:t> event, even though that's not normally built into image views. </a:t>
            </a:r>
            <a:endParaRPr lang="en-US" b="0" dirty="0" smtClean="0"/>
          </a:p>
          <a:p>
            <a:r>
              <a:rPr lang="en-US" b="0" dirty="0" smtClean="0"/>
              <a:t>The </a:t>
            </a:r>
            <a:r>
              <a:rPr lang="en-US" b="0" dirty="0"/>
              <a:t>code to generate that event would look like this:</a:t>
            </a:r>
          </a:p>
          <a:p>
            <a:pPr marL="0" indent="0">
              <a:buNone/>
            </a:pPr>
            <a:r>
              <a:rPr lang="en-US" sz="2900" b="0" dirty="0">
                <a:latin typeface="Input Mono" charset="0"/>
                <a:ea typeface="Input Mono" charset="0"/>
                <a:cs typeface="Input Mono" charset="0"/>
              </a:rPr>
              <a:t>public void </a:t>
            </a:r>
            <a:r>
              <a:rPr lang="en-US" sz="2900" b="0" dirty="0" err="1">
                <a:latin typeface="Input Mono" charset="0"/>
                <a:ea typeface="Input Mono" charset="0"/>
                <a:cs typeface="Input Mono" charset="0"/>
              </a:rPr>
              <a:t>onTextChanged</a:t>
            </a:r>
            <a:r>
              <a:rPr lang="en-US" sz="2900" b="0" dirty="0">
                <a:latin typeface="Input Mono" charset="0"/>
                <a:ea typeface="Input Mono" charset="0"/>
                <a:cs typeface="Input Mono" charset="0"/>
              </a:rPr>
              <a:t>(String before, String after) {</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if (</a:t>
            </a:r>
            <a:r>
              <a:rPr lang="en-US" sz="2900" b="0" dirty="0" err="1">
                <a:latin typeface="Input Mono" charset="0"/>
                <a:ea typeface="Input Mono" charset="0"/>
                <a:cs typeface="Input Mono" charset="0"/>
              </a:rPr>
              <a:t>AccessibilityManager.getInstance</a:t>
            </a:r>
            <a:r>
              <a:rPr lang="en-US" sz="2900" b="0" dirty="0">
                <a:latin typeface="Input Mono" charset="0"/>
                <a:ea typeface="Input Mono" charset="0"/>
                <a:cs typeface="Input Mono" charset="0"/>
              </a:rPr>
              <a:t>(</a:t>
            </a:r>
            <a:r>
              <a:rPr lang="en-US" sz="2900" b="0" dirty="0" err="1">
                <a:latin typeface="Input Mono" charset="0"/>
                <a:ea typeface="Input Mono" charset="0"/>
                <a:cs typeface="Input Mono" charset="0"/>
              </a:rPr>
              <a:t>mContext</a:t>
            </a:r>
            <a:r>
              <a:rPr lang="en-US" sz="2900" b="0" dirty="0">
                <a:latin typeface="Input Mono" charset="0"/>
                <a:ea typeface="Input Mono" charset="0"/>
                <a:cs typeface="Input Mono" charset="0"/>
              </a:rPr>
              <a:t>).</a:t>
            </a:r>
            <a:r>
              <a:rPr lang="en-US" sz="2900" b="0" dirty="0" err="1">
                <a:latin typeface="Input Mono" charset="0"/>
                <a:ea typeface="Input Mono" charset="0"/>
                <a:cs typeface="Input Mono" charset="0"/>
              </a:rPr>
              <a:t>isEnabled</a:t>
            </a:r>
            <a:r>
              <a:rPr lang="en-US" sz="2900" b="0" dirty="0">
                <a:latin typeface="Input Mono" charset="0"/>
                <a:ea typeface="Input Mono" charset="0"/>
                <a:cs typeface="Input Mono" charset="0"/>
              </a:rPr>
              <a:t>()) {</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r>
              <a:rPr lang="en-US" sz="2900" b="0" dirty="0" err="1">
                <a:latin typeface="Input Mono" charset="0"/>
                <a:ea typeface="Input Mono" charset="0"/>
                <a:cs typeface="Input Mono" charset="0"/>
              </a:rPr>
              <a:t>sendAccessibilityEvent</a:t>
            </a:r>
            <a:r>
              <a:rPr lang="en-US" sz="2900" b="0" dirty="0">
                <a:latin typeface="Input Mono" charset="0"/>
                <a:ea typeface="Input Mono" charset="0"/>
                <a:cs typeface="Input Mono" charset="0"/>
              </a:rPr>
              <a:t>(</a:t>
            </a:r>
            <a:r>
              <a:rPr lang="en-US" sz="2900" b="0" dirty="0" err="1">
                <a:latin typeface="Input Mono" charset="0"/>
                <a:ea typeface="Input Mono" charset="0"/>
                <a:cs typeface="Input Mono" charset="0"/>
              </a:rPr>
              <a:t>AccessibilityEvent.TYPE_VIEW_TEXT_CHANGED</a:t>
            </a:r>
            <a:r>
              <a:rPr lang="en-US" sz="2900" b="0" dirty="0">
                <a:latin typeface="Input Mono" charset="0"/>
                <a:ea typeface="Input Mono" charset="0"/>
                <a:cs typeface="Input Mono" charset="0"/>
              </a:rPr>
              <a:t>);</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p>
          <a:p>
            <a:endParaRPr lang="en-US" b="0" dirty="0"/>
          </a:p>
        </p:txBody>
      </p:sp>
      <p:sp>
        <p:nvSpPr>
          <p:cNvPr id="3" name="Title 2"/>
          <p:cNvSpPr>
            <a:spLocks noGrp="1"/>
          </p:cNvSpPr>
          <p:nvPr>
            <p:ph type="title"/>
          </p:nvPr>
        </p:nvSpPr>
        <p:spPr/>
        <p:txBody>
          <a:bodyPr/>
          <a:lstStyle/>
          <a:p>
            <a:r>
              <a:rPr lang="en-US" dirty="0" smtClean="0"/>
              <a:t>Fire Accessibility Events - Example</a:t>
            </a:r>
            <a:endParaRPr lang="en-US" dirty="0"/>
          </a:p>
        </p:txBody>
      </p:sp>
    </p:spTree>
    <p:extLst>
      <p:ext uri="{BB962C8B-B14F-4D97-AF65-F5344CB8AC3E}">
        <p14:creationId xmlns:p14="http://schemas.microsoft.com/office/powerpoint/2010/main" val="522550243"/>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fontScale="70000" lnSpcReduction="20000"/>
          </a:bodyPr>
          <a:lstStyle/>
          <a:p>
            <a:r>
              <a:rPr lang="en-US" b="0" dirty="0"/>
              <a:t>Be sure to test the accessibility functionality as you add it to your application. In order to test the content descriptions and Accessibility events, install and enable an accessibility service. One option is </a:t>
            </a:r>
            <a:r>
              <a:rPr lang="en-US" b="0" dirty="0">
                <a:hlinkClick r:id="rId2"/>
              </a:rPr>
              <a:t>Talkback</a:t>
            </a:r>
            <a:r>
              <a:rPr lang="en-US" b="0" dirty="0"/>
              <a:t> , a free, open source screen reader available on Google Play. With the service enabled, test all the navigation flows through your application and listen to the spoken feedback.</a:t>
            </a:r>
          </a:p>
          <a:p>
            <a:r>
              <a:rPr lang="en-US" b="0" dirty="0"/>
              <a:t>Also, attempt to navigate your application using a directional controller, instead of the touch screen. You can use a physical device with a d-pad or trackball if one is available. If not, use the Android emulator and it's simulated keyboard controls.</a:t>
            </a:r>
          </a:p>
          <a:p>
            <a:r>
              <a:rPr lang="en-US" b="0" dirty="0"/>
              <a:t>Between the service providing feedback and the directional navigation through your application, you should get a sense of what your application is like to navigate without any visual cues. Fix problem areas as they appear, and you'll end up with with a more accessible Android application.</a:t>
            </a:r>
          </a:p>
          <a:p>
            <a:endParaRPr lang="en-US" b="0" dirty="0"/>
          </a:p>
        </p:txBody>
      </p:sp>
      <p:sp>
        <p:nvSpPr>
          <p:cNvPr id="3" name="Title 2"/>
          <p:cNvSpPr>
            <a:spLocks noGrp="1"/>
          </p:cNvSpPr>
          <p:nvPr>
            <p:ph type="title"/>
          </p:nvPr>
        </p:nvSpPr>
        <p:spPr/>
        <p:txBody>
          <a:bodyPr/>
          <a:lstStyle/>
          <a:p>
            <a:r>
              <a:rPr lang="en-US" dirty="0"/>
              <a:t>Fire Accessibility Events </a:t>
            </a:r>
            <a:r>
              <a:rPr lang="en-US" dirty="0" smtClean="0"/>
              <a:t>- Test </a:t>
            </a:r>
            <a:r>
              <a:rPr lang="en-US" dirty="0"/>
              <a:t>Your </a:t>
            </a:r>
            <a:r>
              <a:rPr lang="en-US" dirty="0" smtClean="0"/>
              <a:t>App</a:t>
            </a:r>
            <a:endParaRPr lang="en-US" dirty="0"/>
          </a:p>
        </p:txBody>
      </p:sp>
    </p:spTree>
    <p:extLst>
      <p:ext uri="{BB962C8B-B14F-4D97-AF65-F5344CB8AC3E}">
        <p14:creationId xmlns:p14="http://schemas.microsoft.com/office/powerpoint/2010/main" val="1662446787"/>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Android Accessibility Quiz</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ultiple Choice Quiz"/>
              <p:cNvGraphicFramePr>
                <a:graphicFrameLocks noGrp="1"/>
              </p:cNvGraphicFramePr>
              <p:nvPr>
                <p:extLst>
                  <p:ext uri="{D42A27DB-BD31-4B8C-83A1-F6EECF244321}">
                    <p14:modId xmlns:p14="http://schemas.microsoft.com/office/powerpoint/2010/main" val="88038516"/>
                  </p:ext>
                </p:extLst>
              </p:nvPr>
            </p:nvGraphicFramePr>
            <p:xfrm>
              <a:off x="837982" y="1351026"/>
              <a:ext cx="9144000" cy="5143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ultiple Choice Quiz"/>
              <p:cNvPicPr>
                <a:picLocks noGrp="1" noRot="1" noChangeAspect="1" noMove="1" noResize="1" noEditPoints="1" noAdjustHandles="1" noChangeArrowheads="1" noChangeShapeType="1"/>
              </p:cNvPicPr>
              <p:nvPr/>
            </p:nvPicPr>
            <p:blipFill>
              <a:blip r:embed="rId3"/>
              <a:stretch>
                <a:fillRect/>
              </a:stretch>
            </p:blipFill>
            <p:spPr>
              <a:xfrm>
                <a:off x="837982" y="1351026"/>
                <a:ext cx="9144000" cy="5143500"/>
              </a:xfrm>
              <a:prstGeom prst="rect">
                <a:avLst/>
              </a:prstGeom>
            </p:spPr>
          </p:pic>
        </mc:Fallback>
      </mc:AlternateContent>
    </p:spTree>
    <p:extLst>
      <p:ext uri="{BB962C8B-B14F-4D97-AF65-F5344CB8AC3E}">
        <p14:creationId xmlns:p14="http://schemas.microsoft.com/office/powerpoint/2010/main" val="1063752634"/>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206631"/>
            <a:ext cx="6777450" cy="4965569"/>
          </a:xfrm>
        </p:spPr>
        <p:txBody>
          <a:bodyPr>
            <a:normAutofit fontScale="70000" lnSpcReduction="20000"/>
          </a:bodyPr>
          <a:lstStyle/>
          <a:p>
            <a:r>
              <a:rPr lang="en-US" b="0" dirty="0"/>
              <a:t>Accessibility services are a feature of the Android framework designed to provide alternative navigation feedback to the user on behalf of applications installed on Android devices. An accessibility service can communicate to the user on the application's behalf, such as converting text to speech, or haptic feedback when a user is hovering on an important area of the screen. </a:t>
            </a:r>
            <a:endParaRPr lang="en-US" b="0" dirty="0" smtClean="0"/>
          </a:p>
          <a:p>
            <a:r>
              <a:rPr lang="en-US" b="0" dirty="0" smtClean="0"/>
              <a:t>This </a:t>
            </a:r>
            <a:r>
              <a:rPr lang="en-US" b="0" dirty="0"/>
              <a:t>lesson covers how to create an accessibility service, process information received from the application, and report that information back to the user</a:t>
            </a:r>
            <a:r>
              <a:rPr lang="en-US" b="0" dirty="0" smtClean="0"/>
              <a:t>.</a:t>
            </a:r>
            <a:endParaRPr lang="en-US" b="0" dirty="0"/>
          </a:p>
        </p:txBody>
      </p:sp>
      <p:sp>
        <p:nvSpPr>
          <p:cNvPr id="3" name="Title 2"/>
          <p:cNvSpPr>
            <a:spLocks noGrp="1"/>
          </p:cNvSpPr>
          <p:nvPr>
            <p:ph type="title"/>
          </p:nvPr>
        </p:nvSpPr>
        <p:spPr>
          <a:xfrm>
            <a:off x="837982" y="365127"/>
            <a:ext cx="10512862" cy="668146"/>
          </a:xfrm>
        </p:spPr>
        <p:txBody>
          <a:bodyPr>
            <a:normAutofit fontScale="90000"/>
          </a:bodyPr>
          <a:lstStyle/>
          <a:p>
            <a:r>
              <a:rPr lang="en-US" dirty="0"/>
              <a:t>Developing an Accessibility </a:t>
            </a:r>
            <a:r>
              <a:rPr lang="en-US" dirty="0" smtClean="0"/>
              <a:t>Service</a:t>
            </a:r>
            <a:endParaRPr lang="en-US" dirty="0"/>
          </a:p>
        </p:txBody>
      </p:sp>
      <p:sp>
        <p:nvSpPr>
          <p:cNvPr id="4" name="Rectangle 3"/>
          <p:cNvSpPr/>
          <p:nvPr/>
        </p:nvSpPr>
        <p:spPr>
          <a:xfrm>
            <a:off x="7726553" y="1276484"/>
            <a:ext cx="4462272" cy="2723823"/>
          </a:xfrm>
          <a:prstGeom prst="rect">
            <a:avLst/>
          </a:prstGeom>
        </p:spPr>
        <p:txBody>
          <a:bodyPr wrap="square">
            <a:spAutoFit/>
          </a:bodyPr>
          <a:lstStyle/>
          <a:p>
            <a:r>
              <a:rPr lang="en-US" b="1" dirty="0"/>
              <a:t>This lesson teaches you to</a:t>
            </a:r>
          </a:p>
          <a:p>
            <a:pPr>
              <a:buFont typeface="+mj-lt"/>
              <a:buAutoNum type="arabicPeriod"/>
            </a:pPr>
            <a:r>
              <a:rPr lang="en-US" dirty="0">
                <a:hlinkClick r:id="rId2" action="ppaction://hlinksldjump"/>
              </a:rPr>
              <a:t>Create Your Accessibility Service</a:t>
            </a:r>
            <a:endParaRPr lang="en-US" dirty="0"/>
          </a:p>
          <a:p>
            <a:pPr>
              <a:buFont typeface="+mj-lt"/>
              <a:buAutoNum type="arabicPeriod"/>
            </a:pPr>
            <a:r>
              <a:rPr lang="en-US" dirty="0">
                <a:hlinkClick r:id="rId3" action="ppaction://hlinksldjump"/>
              </a:rPr>
              <a:t>Configure Your Accessibility Service</a:t>
            </a:r>
            <a:endParaRPr lang="en-US" dirty="0"/>
          </a:p>
          <a:p>
            <a:pPr>
              <a:buFont typeface="+mj-lt"/>
              <a:buAutoNum type="arabicPeriod"/>
            </a:pPr>
            <a:r>
              <a:rPr lang="en-US" dirty="0">
                <a:hlinkClick r:id="rId4" action="ppaction://hlinksldjump"/>
              </a:rPr>
              <a:t>Respond to AccessibilityEvents</a:t>
            </a:r>
            <a:endParaRPr lang="en-US" dirty="0"/>
          </a:p>
          <a:p>
            <a:pPr>
              <a:buFont typeface="+mj-lt"/>
              <a:buAutoNum type="arabicPeriod"/>
            </a:pPr>
            <a:r>
              <a:rPr lang="en-US" dirty="0">
                <a:hlinkClick r:id="rId5" action="ppaction://hlinksldjump"/>
              </a:rPr>
              <a:t>Query the View Hierarchy for More Context</a:t>
            </a:r>
            <a:endParaRPr lang="en-US" dirty="0"/>
          </a:p>
          <a:p>
            <a:r>
              <a:rPr lang="en-US" b="1" dirty="0"/>
              <a:t>You should also read</a:t>
            </a:r>
          </a:p>
          <a:p>
            <a:pPr>
              <a:buFont typeface="Arial" charset="0"/>
              <a:buChar char="•"/>
            </a:pPr>
            <a:r>
              <a:rPr lang="en-US" dirty="0">
                <a:hlinkClick r:id="rId6"/>
              </a:rPr>
              <a:t>Building Accessibility </a:t>
            </a:r>
            <a:r>
              <a:rPr lang="en-US" dirty="0" smtClean="0">
                <a:hlinkClick r:id="rId6"/>
              </a:rPr>
              <a:t>Services</a:t>
            </a:r>
            <a:endParaRPr lang="en-US" dirty="0" smtClean="0"/>
          </a:p>
          <a:p>
            <a:pPr>
              <a:buFont typeface="Arial" charset="0"/>
              <a:buChar char="•"/>
            </a:pPr>
            <a:r>
              <a:rPr lang="en-US" dirty="0" err="1" smtClean="0">
                <a:hlinkClick r:id="rId7"/>
              </a:rPr>
              <a:t>AccessibilityService</a:t>
            </a:r>
            <a:r>
              <a:rPr lang="en-US" dirty="0" smtClean="0">
                <a:hlinkClick r:id="rId7"/>
              </a:rPr>
              <a:t> Documentation</a:t>
            </a:r>
            <a:endParaRPr lang="en-US" dirty="0"/>
          </a:p>
        </p:txBody>
      </p:sp>
    </p:spTree>
    <p:extLst>
      <p:ext uri="{BB962C8B-B14F-4D97-AF65-F5344CB8AC3E}">
        <p14:creationId xmlns:p14="http://schemas.microsoft.com/office/powerpoint/2010/main" val="170782529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152332"/>
            <a:ext cx="11105416" cy="5413060"/>
          </a:xfrm>
        </p:spPr>
        <p:txBody>
          <a:bodyPr>
            <a:normAutofit fontScale="55000" lnSpcReduction="20000"/>
          </a:bodyPr>
          <a:lstStyle/>
          <a:p>
            <a:r>
              <a:rPr lang="en-US" b="0" dirty="0"/>
              <a:t>An accessibility service can be bundled with a normal application, or created as a standalone Android project. The steps to creating the service are the same in either situation. Within your project, create a class that extends </a:t>
            </a:r>
            <a:r>
              <a:rPr lang="en-US" b="0" dirty="0">
                <a:hlinkClick r:id="rId2"/>
              </a:rPr>
              <a:t>AccessibilityService</a:t>
            </a:r>
            <a:r>
              <a:rPr lang="en-US" b="0" dirty="0"/>
              <a:t>.</a:t>
            </a:r>
          </a:p>
          <a:p>
            <a:pPr marL="0" indent="0">
              <a:buNone/>
            </a:pPr>
            <a:r>
              <a:rPr lang="en-US" b="0" dirty="0">
                <a:latin typeface="Input Mono" charset="0"/>
                <a:ea typeface="Input Mono" charset="0"/>
                <a:cs typeface="Input Mono" charset="0"/>
              </a:rPr>
              <a:t>package </a:t>
            </a:r>
            <a:r>
              <a:rPr lang="en-US" b="0" dirty="0" err="1">
                <a:latin typeface="Input Mono" charset="0"/>
                <a:ea typeface="Input Mono" charset="0"/>
                <a:cs typeface="Input Mono" charset="0"/>
              </a:rPr>
              <a:t>com.example.android.apis.accessibility</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r>
            <a:br>
              <a:rPr lang="en-US" b="0" dirty="0">
                <a:latin typeface="Input Mono" charset="0"/>
                <a:ea typeface="Input Mono" charset="0"/>
                <a:cs typeface="Input Mono" charset="0"/>
              </a:rPr>
            </a:br>
            <a:r>
              <a:rPr lang="en-US" b="0" dirty="0">
                <a:latin typeface="Input Mono" charset="0"/>
                <a:ea typeface="Input Mono" charset="0"/>
                <a:cs typeface="Input Mono" charset="0"/>
              </a:rPr>
              <a:t>import </a:t>
            </a:r>
            <a:r>
              <a:rPr lang="en-US" b="0" dirty="0" err="1">
                <a:latin typeface="Input Mono" charset="0"/>
                <a:ea typeface="Input Mono" charset="0"/>
                <a:cs typeface="Input Mono" charset="0"/>
              </a:rPr>
              <a:t>android.accessibilityservice.AccessibilityService</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r>
            <a:br>
              <a:rPr lang="en-US" b="0" dirty="0">
                <a:latin typeface="Input Mono" charset="0"/>
                <a:ea typeface="Input Mono" charset="0"/>
                <a:cs typeface="Input Mono" charset="0"/>
              </a:rPr>
            </a:br>
            <a:r>
              <a:rPr lang="en-US" b="0" dirty="0">
                <a:latin typeface="Input Mono" charset="0"/>
                <a:ea typeface="Input Mono" charset="0"/>
                <a:cs typeface="Input Mono" charset="0"/>
              </a:rPr>
              <a:t>public class </a:t>
            </a:r>
            <a:r>
              <a:rPr lang="en-US" b="0" dirty="0" err="1">
                <a:latin typeface="Input Mono" charset="0"/>
                <a:ea typeface="Input Mono" charset="0"/>
                <a:cs typeface="Input Mono" charset="0"/>
              </a:rPr>
              <a:t>MyAccessibilityService</a:t>
            </a:r>
            <a:r>
              <a:rPr lang="en-US" b="0" dirty="0">
                <a:latin typeface="Input Mono" charset="0"/>
                <a:ea typeface="Input Mono" charset="0"/>
                <a:cs typeface="Input Mono" charset="0"/>
              </a:rPr>
              <a:t> extends </a:t>
            </a:r>
            <a:r>
              <a:rPr lang="en-US" b="0" dirty="0" err="1">
                <a:latin typeface="Input Mono" charset="0"/>
                <a:ea typeface="Input Mono" charset="0"/>
                <a:cs typeface="Input Mono" charset="0"/>
              </a:rPr>
              <a:t>AccessibilityService</a:t>
            </a: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@Override</a:t>
            </a:r>
            <a:br>
              <a:rPr lang="en-US" b="0" dirty="0">
                <a:latin typeface="Input Mono" charset="0"/>
                <a:ea typeface="Input Mono" charset="0"/>
                <a:cs typeface="Input Mono" charset="0"/>
              </a:rPr>
            </a:br>
            <a:r>
              <a:rPr lang="en-US" b="0" dirty="0">
                <a:latin typeface="Input Mono" charset="0"/>
                <a:ea typeface="Input Mono" charset="0"/>
                <a:cs typeface="Input Mono" charset="0"/>
              </a:rPr>
              <a:t>    public void </a:t>
            </a:r>
            <a:r>
              <a:rPr lang="en-US" b="0" dirty="0" err="1">
                <a:latin typeface="Input Mono" charset="0"/>
                <a:ea typeface="Input Mono" charset="0"/>
                <a:cs typeface="Input Mono" charset="0"/>
              </a:rPr>
              <a:t>onAccessibilityEvent</a:t>
            </a:r>
            <a:r>
              <a:rPr lang="en-US" b="0" dirty="0">
                <a:latin typeface="Input Mono" charset="0"/>
                <a:ea typeface="Input Mono" charset="0"/>
                <a:cs typeface="Input Mono" charset="0"/>
              </a:rPr>
              <a:t>(</a:t>
            </a:r>
            <a:r>
              <a:rPr lang="en-US" b="0" dirty="0" err="1">
                <a:latin typeface="Input Mono" charset="0"/>
                <a:ea typeface="Input Mono" charset="0"/>
                <a:cs typeface="Input Mono" charset="0"/>
              </a:rPr>
              <a:t>AccessibilityEvent</a:t>
            </a:r>
            <a:r>
              <a:rPr lang="en-US" b="0" dirty="0">
                <a:latin typeface="Input Mono" charset="0"/>
                <a:ea typeface="Input Mono" charset="0"/>
                <a:cs typeface="Input Mono" charset="0"/>
              </a:rPr>
              <a:t> event) {</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
            </a:r>
            <a:br>
              <a:rPr lang="en-US" b="0" dirty="0">
                <a:latin typeface="Input Mono" charset="0"/>
                <a:ea typeface="Input Mono" charset="0"/>
                <a:cs typeface="Input Mono" charset="0"/>
              </a:rPr>
            </a:br>
            <a:r>
              <a:rPr lang="en-US" b="0" dirty="0">
                <a:latin typeface="Input Mono" charset="0"/>
                <a:ea typeface="Input Mono" charset="0"/>
                <a:cs typeface="Input Mono" charset="0"/>
              </a:rPr>
              <a:t>    @Override</a:t>
            </a:r>
            <a:br>
              <a:rPr lang="en-US" b="0" dirty="0">
                <a:latin typeface="Input Mono" charset="0"/>
                <a:ea typeface="Input Mono" charset="0"/>
                <a:cs typeface="Input Mono" charset="0"/>
              </a:rPr>
            </a:br>
            <a:r>
              <a:rPr lang="en-US" b="0" dirty="0">
                <a:latin typeface="Input Mono" charset="0"/>
                <a:ea typeface="Input Mono" charset="0"/>
                <a:cs typeface="Input Mono" charset="0"/>
              </a:rPr>
              <a:t>    public void </a:t>
            </a:r>
            <a:r>
              <a:rPr lang="en-US" b="0" dirty="0" err="1">
                <a:latin typeface="Input Mono" charset="0"/>
                <a:ea typeface="Input Mono" charset="0"/>
                <a:cs typeface="Input Mono" charset="0"/>
              </a:rPr>
              <a:t>onInterrupt</a:t>
            </a: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
            </a:r>
            <a:br>
              <a:rPr lang="en-US" b="0" dirty="0">
                <a:latin typeface="Input Mono" charset="0"/>
                <a:ea typeface="Input Mono" charset="0"/>
                <a:cs typeface="Input Mono" charset="0"/>
              </a:rPr>
            </a:b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endParaRPr lang="en-US" b="0" dirty="0" smtClean="0">
              <a:latin typeface="Input Mono" charset="0"/>
              <a:ea typeface="Input Mono" charset="0"/>
              <a:cs typeface="Input Mono" charset="0"/>
            </a:endParaRPr>
          </a:p>
        </p:txBody>
      </p:sp>
      <p:sp>
        <p:nvSpPr>
          <p:cNvPr id="3" name="Title 2"/>
          <p:cNvSpPr>
            <a:spLocks noGrp="1"/>
          </p:cNvSpPr>
          <p:nvPr>
            <p:ph type="title"/>
          </p:nvPr>
        </p:nvSpPr>
        <p:spPr>
          <a:xfrm>
            <a:off x="837982" y="365126"/>
            <a:ext cx="10512862" cy="512697"/>
          </a:xfrm>
        </p:spPr>
        <p:txBody>
          <a:bodyPr>
            <a:normAutofit fontScale="90000"/>
          </a:bodyPr>
          <a:lstStyle/>
          <a:p>
            <a:r>
              <a:rPr lang="en-US" dirty="0"/>
              <a:t>Create Your Accessibility </a:t>
            </a:r>
            <a:r>
              <a:rPr lang="en-US" dirty="0" smtClean="0"/>
              <a:t>Service</a:t>
            </a:r>
            <a:endParaRPr lang="en-US" dirty="0"/>
          </a:p>
        </p:txBody>
      </p:sp>
    </p:spTree>
    <p:extLst>
      <p:ext uri="{BB962C8B-B14F-4D97-AF65-F5344CB8AC3E}">
        <p14:creationId xmlns:p14="http://schemas.microsoft.com/office/powerpoint/2010/main" val="1616722361"/>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3" y="1107231"/>
            <a:ext cx="11105415" cy="3766427"/>
          </a:xfrm>
        </p:spPr>
        <p:txBody>
          <a:bodyPr>
            <a:normAutofit/>
          </a:bodyPr>
          <a:lstStyle/>
          <a:p>
            <a:r>
              <a:rPr lang="en-US" sz="2400" b="0" dirty="0"/>
              <a:t>When it comes to reaching as wide a </a:t>
            </a:r>
            <a:r>
              <a:rPr lang="en-US" sz="2400" b="0" dirty="0" smtClean="0"/>
              <a:t>user base </a:t>
            </a:r>
            <a:r>
              <a:rPr lang="en-US" sz="2400" b="0" dirty="0"/>
              <a:t>as possible, it's important to pay attention to accessibility in your Android application. Cues in your user interface that may work for a majority of users, such as a visible change in state when a button is pressed, can be less optimal if the user is visually impaired.</a:t>
            </a:r>
          </a:p>
          <a:p>
            <a:r>
              <a:rPr lang="en-US" sz="2400" b="0" dirty="0"/>
              <a:t>This class shows you how to make the most of the accessibility features built into the Android framework. It covers how to optimize your app for accessibility, leveraging platform features like focus navigation and content descriptions. It also covers how to build accessibility services, that can facilitate user interaction with any Android application, not just your own.</a:t>
            </a:r>
          </a:p>
        </p:txBody>
      </p:sp>
      <p:sp>
        <p:nvSpPr>
          <p:cNvPr id="4" name="Title 3"/>
          <p:cNvSpPr>
            <a:spLocks noGrp="1"/>
          </p:cNvSpPr>
          <p:nvPr>
            <p:ph type="title"/>
          </p:nvPr>
        </p:nvSpPr>
        <p:spPr>
          <a:xfrm>
            <a:off x="837982" y="365126"/>
            <a:ext cx="10512862" cy="1107057"/>
          </a:xfrm>
        </p:spPr>
        <p:txBody>
          <a:bodyPr>
            <a:normAutofit fontScale="90000"/>
          </a:bodyPr>
          <a:lstStyle/>
          <a:p>
            <a:r>
              <a:rPr lang="en-US" dirty="0"/>
              <a:t>Implementing Accessibility</a:t>
            </a:r>
            <a:br>
              <a:rPr lang="en-US" dirty="0"/>
            </a:br>
            <a:endParaRPr lang="en-US" dirty="0"/>
          </a:p>
        </p:txBody>
      </p:sp>
      <p:sp>
        <p:nvSpPr>
          <p:cNvPr id="5" name="TextBox 4"/>
          <p:cNvSpPr txBox="1"/>
          <p:nvPr/>
        </p:nvSpPr>
        <p:spPr>
          <a:xfrm>
            <a:off x="576587" y="5052768"/>
            <a:ext cx="10594175" cy="1261884"/>
          </a:xfrm>
          <a:prstGeom prst="rect">
            <a:avLst/>
          </a:prstGeom>
          <a:noFill/>
        </p:spPr>
        <p:txBody>
          <a:bodyPr wrap="square" rtlCol="0">
            <a:spAutoFit/>
          </a:bodyPr>
          <a:lstStyle/>
          <a:p>
            <a:r>
              <a:rPr lang="en-US" b="1" dirty="0"/>
              <a:t>Dependencies and prerequisites</a:t>
            </a:r>
          </a:p>
          <a:p>
            <a:r>
              <a:rPr lang="en-US" dirty="0"/>
              <a:t>Android 2.0 (API Level 5) or higher</a:t>
            </a:r>
          </a:p>
          <a:p>
            <a:r>
              <a:rPr lang="en-US" b="1" dirty="0"/>
              <a:t>You should also read</a:t>
            </a:r>
          </a:p>
          <a:p>
            <a:r>
              <a:rPr lang="en-US" dirty="0">
                <a:hlinkClick r:id="rId2"/>
              </a:rPr>
              <a:t>Accessibility</a:t>
            </a:r>
            <a:endParaRPr lang="en-US" dirty="0"/>
          </a:p>
        </p:txBody>
      </p:sp>
    </p:spTree>
    <p:extLst>
      <p:ext uri="{BB962C8B-B14F-4D97-AF65-F5344CB8AC3E}">
        <p14:creationId xmlns:p14="http://schemas.microsoft.com/office/powerpoint/2010/main" val="467525860"/>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263192"/>
            <a:ext cx="11105416" cy="4826712"/>
          </a:xfrm>
        </p:spPr>
        <p:txBody>
          <a:bodyPr>
            <a:normAutofit fontScale="55000" lnSpcReduction="20000"/>
          </a:bodyPr>
          <a:lstStyle/>
          <a:p>
            <a:r>
              <a:rPr lang="en-US" b="0" dirty="0"/>
              <a:t>Like any other service, you also declare it in the manifest file. Remember to specify that it handles the </a:t>
            </a:r>
            <a:r>
              <a:rPr lang="en-US" b="0" dirty="0" err="1">
                <a:hlinkClick r:id="rId2"/>
              </a:rPr>
              <a:t>android.accessibilityservice</a:t>
            </a:r>
            <a:r>
              <a:rPr lang="en-US" b="0" dirty="0"/>
              <a:t> intent, so that the service is called when applications fire an </a:t>
            </a:r>
            <a:r>
              <a:rPr lang="en-US" b="0" dirty="0">
                <a:hlinkClick r:id="rId3"/>
              </a:rPr>
              <a:t>AccessibilityEvent</a:t>
            </a:r>
            <a:r>
              <a:rPr lang="en-US" b="0" dirty="0"/>
              <a:t>.</a:t>
            </a:r>
          </a:p>
          <a:p>
            <a:pPr marL="0" indent="0">
              <a:buNone/>
            </a:pPr>
            <a:r>
              <a:rPr lang="en-US" b="0" dirty="0">
                <a:latin typeface="Input Mono" charset="0"/>
                <a:ea typeface="Input Mono" charset="0"/>
                <a:cs typeface="Input Mono" charset="0"/>
              </a:rPr>
              <a:t>&lt;application ...&gt;</a:t>
            </a:r>
            <a:br>
              <a:rPr lang="en-US" b="0" dirty="0">
                <a:latin typeface="Input Mono" charset="0"/>
                <a:ea typeface="Input Mono" charset="0"/>
                <a:cs typeface="Input Mono" charset="0"/>
              </a:rPr>
            </a:b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&lt;service </a:t>
            </a:r>
            <a:r>
              <a:rPr lang="en-US" b="0" dirty="0" err="1">
                <a:latin typeface="Input Mono" charset="0"/>
                <a:ea typeface="Input Mono" charset="0"/>
                <a:cs typeface="Input Mono" charset="0"/>
              </a:rPr>
              <a:t>android:name</a:t>
            </a:r>
            <a:r>
              <a:rPr lang="en-US" b="0" dirty="0">
                <a:latin typeface="Input Mono" charset="0"/>
                <a:ea typeface="Input Mono" charset="0"/>
                <a:cs typeface="Input Mono" charset="0"/>
              </a:rPr>
              <a:t>=".</a:t>
            </a:r>
            <a:r>
              <a:rPr lang="en-US" b="0" dirty="0" err="1">
                <a:latin typeface="Input Mono" charset="0"/>
                <a:ea typeface="Input Mono" charset="0"/>
                <a:cs typeface="Input Mono" charset="0"/>
              </a:rPr>
              <a:t>MyAccessibilityService</a:t>
            </a:r>
            <a:r>
              <a:rPr lang="en-US" b="0" dirty="0">
                <a:latin typeface="Input Mono" charset="0"/>
                <a:ea typeface="Input Mono" charset="0"/>
                <a:cs typeface="Input Mono" charset="0"/>
              </a:rPr>
              <a:t>"&gt;</a:t>
            </a:r>
            <a:br>
              <a:rPr lang="en-US" b="0" dirty="0">
                <a:latin typeface="Input Mono" charset="0"/>
                <a:ea typeface="Input Mono" charset="0"/>
                <a:cs typeface="Input Mono" charset="0"/>
              </a:rPr>
            </a:br>
            <a:r>
              <a:rPr lang="en-US" b="0" dirty="0">
                <a:latin typeface="Input Mono" charset="0"/>
                <a:ea typeface="Input Mono" charset="0"/>
                <a:cs typeface="Input Mono" charset="0"/>
              </a:rPr>
              <a:t>     &lt;intent-filter&gt;</a:t>
            </a:r>
            <a:br>
              <a:rPr lang="en-US" b="0" dirty="0">
                <a:latin typeface="Input Mono" charset="0"/>
                <a:ea typeface="Input Mono" charset="0"/>
                <a:cs typeface="Input Mono" charset="0"/>
              </a:rPr>
            </a:br>
            <a:r>
              <a:rPr lang="en-US" b="0" dirty="0">
                <a:latin typeface="Input Mono" charset="0"/>
                <a:ea typeface="Input Mono" charset="0"/>
                <a:cs typeface="Input Mono" charset="0"/>
              </a:rPr>
              <a:t>         &lt;action </a:t>
            </a:r>
            <a:r>
              <a:rPr lang="en-US" b="0" dirty="0" err="1">
                <a:latin typeface="Input Mono" charset="0"/>
                <a:ea typeface="Input Mono" charset="0"/>
                <a:cs typeface="Input Mono" charset="0"/>
              </a:rPr>
              <a:t>android:name</a:t>
            </a:r>
            <a:r>
              <a:rPr lang="en-US" b="0" dirty="0">
                <a:latin typeface="Input Mono" charset="0"/>
                <a:ea typeface="Input Mono" charset="0"/>
                <a:cs typeface="Input Mono" charset="0"/>
              </a:rPr>
              <a:t>="</a:t>
            </a:r>
            <a:r>
              <a:rPr lang="en-US" b="0" dirty="0" err="1">
                <a:latin typeface="Input Mono" charset="0"/>
                <a:ea typeface="Input Mono" charset="0"/>
                <a:cs typeface="Input Mono" charset="0"/>
              </a:rPr>
              <a:t>android.accessibilityservice.AccessibilityService</a:t>
            </a:r>
            <a:r>
              <a:rPr lang="en-US" b="0" dirty="0">
                <a:latin typeface="Input Mono" charset="0"/>
                <a:ea typeface="Input Mono" charset="0"/>
                <a:cs typeface="Input Mono" charset="0"/>
              </a:rPr>
              <a:t>" /&gt;</a:t>
            </a:r>
            <a:br>
              <a:rPr lang="en-US" b="0" dirty="0">
                <a:latin typeface="Input Mono" charset="0"/>
                <a:ea typeface="Input Mono" charset="0"/>
                <a:cs typeface="Input Mono" charset="0"/>
              </a:rPr>
            </a:br>
            <a:r>
              <a:rPr lang="en-US" b="0" dirty="0">
                <a:latin typeface="Input Mono" charset="0"/>
                <a:ea typeface="Input Mono" charset="0"/>
                <a:cs typeface="Input Mono" charset="0"/>
              </a:rPr>
              <a:t>     &lt;/intent-filter&gt;</a:t>
            </a:r>
            <a:br>
              <a:rPr lang="en-US" b="0" dirty="0">
                <a:latin typeface="Input Mono" charset="0"/>
                <a:ea typeface="Input Mono" charset="0"/>
                <a:cs typeface="Input Mono" charset="0"/>
              </a:rPr>
            </a:br>
            <a:r>
              <a:rPr lang="en-US" b="0" dirty="0">
                <a:latin typeface="Input Mono" charset="0"/>
                <a:ea typeface="Input Mono" charset="0"/>
                <a:cs typeface="Input Mono" charset="0"/>
              </a:rPr>
              <a:t>     . . .</a:t>
            </a:r>
            <a:br>
              <a:rPr lang="en-US" b="0" dirty="0">
                <a:latin typeface="Input Mono" charset="0"/>
                <a:ea typeface="Input Mono" charset="0"/>
                <a:cs typeface="Input Mono" charset="0"/>
              </a:rPr>
            </a:br>
            <a:r>
              <a:rPr lang="en-US" b="0" dirty="0">
                <a:latin typeface="Input Mono" charset="0"/>
                <a:ea typeface="Input Mono" charset="0"/>
                <a:cs typeface="Input Mono" charset="0"/>
              </a:rPr>
              <a:t>&lt;/service&gt;</a:t>
            </a:r>
            <a:br>
              <a:rPr lang="en-US" b="0" dirty="0">
                <a:latin typeface="Input Mono" charset="0"/>
                <a:ea typeface="Input Mono" charset="0"/>
                <a:cs typeface="Input Mono" charset="0"/>
              </a:rPr>
            </a:b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&lt;/application&gt; </a:t>
            </a:r>
            <a:endParaRPr lang="en-US" b="0" dirty="0" smtClean="0">
              <a:latin typeface="Input Mono" charset="0"/>
              <a:ea typeface="Input Mono" charset="0"/>
              <a:cs typeface="Input Mono" charset="0"/>
            </a:endParaRPr>
          </a:p>
          <a:p>
            <a:r>
              <a:rPr lang="en-US" b="0" dirty="0" smtClean="0"/>
              <a:t>If </a:t>
            </a:r>
            <a:r>
              <a:rPr lang="en-US" b="0" dirty="0"/>
              <a:t>you created a new project for this service, and don't plan on having an application, you can remove the starter Activity class (usually called </a:t>
            </a:r>
            <a:r>
              <a:rPr lang="en-US" b="0" dirty="0" err="1"/>
              <a:t>MainActivity.java</a:t>
            </a:r>
            <a:r>
              <a:rPr lang="en-US" b="0" dirty="0"/>
              <a:t>) from your source. Remember to also remove the corresponding activity element from your manifest.</a:t>
            </a:r>
          </a:p>
          <a:p>
            <a:endParaRPr lang="en-US" b="0" dirty="0"/>
          </a:p>
        </p:txBody>
      </p:sp>
      <p:sp>
        <p:nvSpPr>
          <p:cNvPr id="3" name="Title 2"/>
          <p:cNvSpPr>
            <a:spLocks noGrp="1"/>
          </p:cNvSpPr>
          <p:nvPr>
            <p:ph type="title"/>
          </p:nvPr>
        </p:nvSpPr>
        <p:spPr>
          <a:xfrm>
            <a:off x="837982" y="365127"/>
            <a:ext cx="10512862" cy="898066"/>
          </a:xfrm>
        </p:spPr>
        <p:txBody>
          <a:bodyPr anchor="t"/>
          <a:lstStyle/>
          <a:p>
            <a:r>
              <a:rPr lang="en-US" dirty="0"/>
              <a:t>Create Your Accessibility </a:t>
            </a:r>
            <a:r>
              <a:rPr lang="en-US" dirty="0" smtClean="0"/>
              <a:t>Service - Manifest</a:t>
            </a:r>
            <a:endParaRPr lang="en-US" dirty="0"/>
          </a:p>
        </p:txBody>
      </p:sp>
    </p:spTree>
    <p:extLst>
      <p:ext uri="{BB962C8B-B14F-4D97-AF65-F5344CB8AC3E}">
        <p14:creationId xmlns:p14="http://schemas.microsoft.com/office/powerpoint/2010/main" val="135252420"/>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69149"/>
            <a:ext cx="11105416" cy="4334256"/>
          </a:xfrm>
        </p:spPr>
        <p:txBody>
          <a:bodyPr>
            <a:normAutofit fontScale="85000" lnSpcReduction="20000"/>
          </a:bodyPr>
          <a:lstStyle/>
          <a:p>
            <a:r>
              <a:rPr lang="en-US" b="0" dirty="0"/>
              <a:t>Setting the configuration variables for your accessibility service tells the system how and when you want it to run. Which event types would you like to respond to? Should the service be active for all applications, or only specific package names? What different feedback types does it use?</a:t>
            </a:r>
          </a:p>
          <a:p>
            <a:r>
              <a:rPr lang="en-US" b="0" dirty="0"/>
              <a:t>You have two options for how to set these variables. The backwards-compatible option is to set them in code, using </a:t>
            </a:r>
            <a:r>
              <a:rPr lang="en-US" b="0" dirty="0">
                <a:hlinkClick r:id="rId2"/>
              </a:rPr>
              <a:t>setServiceInfo(android.accessibilityservice.AccessibilityServiceInfo)</a:t>
            </a:r>
            <a:r>
              <a:rPr lang="en-US" b="0" dirty="0"/>
              <a:t>. To do that, override the </a:t>
            </a:r>
            <a:r>
              <a:rPr lang="en-US" b="0" dirty="0">
                <a:hlinkClick r:id="rId3"/>
              </a:rPr>
              <a:t>onServiceConnected()</a:t>
            </a:r>
            <a:r>
              <a:rPr lang="en-US" b="0" dirty="0"/>
              <a:t> method and configure your service in there</a:t>
            </a:r>
            <a:r>
              <a:rPr lang="en-US" b="0" dirty="0" smtClean="0"/>
              <a:t>.</a:t>
            </a:r>
            <a:endParaRPr lang="en-US" b="0" dirty="0"/>
          </a:p>
        </p:txBody>
      </p:sp>
      <p:sp>
        <p:nvSpPr>
          <p:cNvPr id="3" name="Title 2"/>
          <p:cNvSpPr>
            <a:spLocks noGrp="1"/>
          </p:cNvSpPr>
          <p:nvPr>
            <p:ph type="title"/>
          </p:nvPr>
        </p:nvSpPr>
        <p:spPr>
          <a:xfrm>
            <a:off x="837982" y="365127"/>
            <a:ext cx="10512862" cy="768730"/>
          </a:xfrm>
        </p:spPr>
        <p:txBody>
          <a:bodyPr anchor="t"/>
          <a:lstStyle/>
          <a:p>
            <a:r>
              <a:rPr lang="en-US" dirty="0"/>
              <a:t>Configure Your Accessibility </a:t>
            </a:r>
            <a:r>
              <a:rPr lang="en-US" dirty="0" smtClean="0"/>
              <a:t>Service</a:t>
            </a:r>
            <a:endParaRPr lang="en-US" dirty="0"/>
          </a:p>
        </p:txBody>
      </p:sp>
    </p:spTree>
    <p:extLst>
      <p:ext uri="{BB962C8B-B14F-4D97-AF65-F5344CB8AC3E}">
        <p14:creationId xmlns:p14="http://schemas.microsoft.com/office/powerpoint/2010/main" val="384869532"/>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978408" y="1289304"/>
            <a:ext cx="10619038" cy="5221223"/>
          </a:xfrm>
        </p:spPr>
        <p:txBody>
          <a:bodyPr>
            <a:noAutofit/>
          </a:bodyPr>
          <a:lstStyle/>
          <a:p>
            <a:pPr marL="0" indent="0">
              <a:buNone/>
            </a:pPr>
            <a:r>
              <a:rPr lang="en-US" sz="1200" b="0" dirty="0">
                <a:latin typeface="Input Mono" charset="0"/>
                <a:ea typeface="Input Mono" charset="0"/>
                <a:cs typeface="Input Mono" charset="0"/>
              </a:rPr>
              <a:t>@Override</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public void </a:t>
            </a:r>
            <a:r>
              <a:rPr lang="en-US" sz="1200" b="0" dirty="0" err="1">
                <a:latin typeface="Input Mono" charset="0"/>
                <a:ea typeface="Input Mono" charset="0"/>
                <a:cs typeface="Input Mono" charset="0"/>
              </a:rPr>
              <a:t>onServiceConnected</a:t>
            </a:r>
            <a:r>
              <a:rPr lang="en-US" sz="1200" b="0" dirty="0">
                <a:latin typeface="Input Mono" charset="0"/>
                <a:ea typeface="Input Mono" charset="0"/>
                <a:cs typeface="Input Mono" charset="0"/>
              </a:rPr>
              <a:t>()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Set the type of events that this service wants to listen to.  Others</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won't be passed to this service.</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info.eventTypes</a:t>
            </a:r>
            <a:r>
              <a:rPr lang="en-US" sz="1200" b="0" dirty="0">
                <a:latin typeface="Input Mono" charset="0"/>
                <a:ea typeface="Input Mono" charset="0"/>
                <a:cs typeface="Input Mono" charset="0"/>
              </a:rPr>
              <a:t> = </a:t>
            </a:r>
            <a:r>
              <a:rPr lang="en-US" sz="1200" b="0" dirty="0" err="1">
                <a:latin typeface="Input Mono" charset="0"/>
                <a:ea typeface="Input Mono" charset="0"/>
                <a:cs typeface="Input Mono" charset="0"/>
              </a:rPr>
              <a:t>AccessibilityEvent.TYPE_VIEW_CLICKED</a:t>
            </a:r>
            <a:r>
              <a:rPr lang="en-US" sz="1200" b="0" dirty="0">
                <a:latin typeface="Input Mono" charset="0"/>
                <a:ea typeface="Input Mono" charset="0"/>
                <a:cs typeface="Input Mono" charset="0"/>
              </a:rPr>
              <a:t>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AccessibilityEvent.TYPE_VIEW_FOCUSED</a:t>
            </a:r>
            <a:r>
              <a:rPr lang="en-US" sz="1200" b="0" dirty="0">
                <a:latin typeface="Input Mono" charset="0"/>
                <a:ea typeface="Input Mono" charset="0"/>
                <a:cs typeface="Input Mono" charset="0"/>
              </a:rPr>
              <a:t>;</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If you only want this service to work with specific applications, set their</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package names here.  Otherwise, when the service is activated, it will listen</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to events from all applications.</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info.packageNames</a:t>
            </a:r>
            <a:r>
              <a:rPr lang="en-US" sz="1200" b="0" dirty="0">
                <a:latin typeface="Input Mono" charset="0"/>
                <a:ea typeface="Input Mono" charset="0"/>
                <a:cs typeface="Input Mono" charset="0"/>
              </a:rPr>
              <a:t> = new String[]</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com.example.android.myFirstApp</a:t>
            </a: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com.example.android.mySecondApp</a:t>
            </a:r>
            <a:r>
              <a:rPr lang="en-US" sz="1200" b="0" dirty="0">
                <a:latin typeface="Input Mono" charset="0"/>
                <a:ea typeface="Input Mono" charset="0"/>
                <a:cs typeface="Input Mono" charset="0"/>
              </a:rPr>
              <a:t>"};</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Set the type of feedback your service will provide.</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info.feedbackType</a:t>
            </a:r>
            <a:r>
              <a:rPr lang="en-US" sz="1200" b="0" dirty="0">
                <a:latin typeface="Input Mono" charset="0"/>
                <a:ea typeface="Input Mono" charset="0"/>
                <a:cs typeface="Input Mono" charset="0"/>
              </a:rPr>
              <a:t> = </a:t>
            </a:r>
            <a:r>
              <a:rPr lang="en-US" sz="1200" b="0" dirty="0" err="1">
                <a:latin typeface="Input Mono" charset="0"/>
                <a:ea typeface="Input Mono" charset="0"/>
                <a:cs typeface="Input Mono" charset="0"/>
              </a:rPr>
              <a:t>AccessibilityServiceInfo.FEEDBACK_SPOKEN</a:t>
            </a:r>
            <a:r>
              <a:rPr lang="en-US" sz="1200" b="0" dirty="0">
                <a:latin typeface="Input Mono" charset="0"/>
                <a:ea typeface="Input Mono" charset="0"/>
                <a:cs typeface="Input Mono" charset="0"/>
              </a:rPr>
              <a:t>;</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Default services are invoked only if no package-specific ones are present</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for the type of </a:t>
            </a:r>
            <a:r>
              <a:rPr lang="en-US" sz="1200" b="0" dirty="0" err="1">
                <a:latin typeface="Input Mono" charset="0"/>
                <a:ea typeface="Input Mono" charset="0"/>
                <a:cs typeface="Input Mono" charset="0"/>
              </a:rPr>
              <a:t>AccessibilityEvent</a:t>
            </a:r>
            <a:r>
              <a:rPr lang="en-US" sz="1200" b="0" dirty="0">
                <a:latin typeface="Input Mono" charset="0"/>
                <a:ea typeface="Input Mono" charset="0"/>
                <a:cs typeface="Input Mono" charset="0"/>
              </a:rPr>
              <a:t> generated.  This service *is*</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application-specific, so the flag isn't necessary.  If this was a</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general-purpose service, it would be worth considering setting the</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DEFAULT flag.</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 </a:t>
            </a:r>
            <a:r>
              <a:rPr lang="en-US" sz="1200" b="0" dirty="0" err="1">
                <a:latin typeface="Input Mono" charset="0"/>
                <a:ea typeface="Input Mono" charset="0"/>
                <a:cs typeface="Input Mono" charset="0"/>
              </a:rPr>
              <a:t>info.flags</a:t>
            </a:r>
            <a:r>
              <a:rPr lang="en-US" sz="1200" b="0" dirty="0">
                <a:latin typeface="Input Mono" charset="0"/>
                <a:ea typeface="Input Mono" charset="0"/>
                <a:cs typeface="Input Mono" charset="0"/>
              </a:rPr>
              <a:t> = </a:t>
            </a:r>
            <a:r>
              <a:rPr lang="en-US" sz="1200" b="0" dirty="0" err="1">
                <a:latin typeface="Input Mono" charset="0"/>
                <a:ea typeface="Input Mono" charset="0"/>
                <a:cs typeface="Input Mono" charset="0"/>
              </a:rPr>
              <a:t>AccessibilityServiceInfo.DEFAULT</a:t>
            </a:r>
            <a:r>
              <a:rPr lang="en-US" sz="1200" b="0" dirty="0">
                <a:latin typeface="Input Mono" charset="0"/>
                <a:ea typeface="Input Mono" charset="0"/>
                <a:cs typeface="Input Mono" charset="0"/>
              </a:rPr>
              <a:t>;</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info.notificationTimeout</a:t>
            </a:r>
            <a:r>
              <a:rPr lang="en-US" sz="1200" b="0" dirty="0">
                <a:latin typeface="Input Mono" charset="0"/>
                <a:ea typeface="Input Mono" charset="0"/>
                <a:cs typeface="Input Mono" charset="0"/>
              </a:rPr>
              <a:t> = 100</a:t>
            </a:r>
            <a:r>
              <a:rPr lang="en-US" sz="1200" b="0" dirty="0" smtClean="0">
                <a:latin typeface="Input Mono" charset="0"/>
                <a:ea typeface="Input Mono" charset="0"/>
                <a:cs typeface="Input Mono" charset="0"/>
              </a:rPr>
              <a:t>;</a:t>
            </a: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    </a:t>
            </a:r>
            <a:r>
              <a:rPr lang="en-US" sz="1200" b="0" dirty="0" err="1">
                <a:latin typeface="Input Mono" charset="0"/>
                <a:ea typeface="Input Mono" charset="0"/>
                <a:cs typeface="Input Mono" charset="0"/>
              </a:rPr>
              <a:t>this.setServiceInfo</a:t>
            </a:r>
            <a:r>
              <a:rPr lang="en-US" sz="1200" b="0" dirty="0">
                <a:latin typeface="Input Mono" charset="0"/>
                <a:ea typeface="Input Mono" charset="0"/>
                <a:cs typeface="Input Mono" charset="0"/>
              </a:rPr>
              <a:t>(info</a:t>
            </a:r>
            <a:r>
              <a:rPr lang="en-US" sz="1200" b="0" dirty="0" smtClean="0">
                <a:latin typeface="Input Mono" charset="0"/>
                <a:ea typeface="Input Mono" charset="0"/>
                <a:cs typeface="Input Mono" charset="0"/>
              </a:rPr>
              <a:t>);</a:t>
            </a:r>
            <a:r>
              <a:rPr lang="en-US" sz="1200" b="0" dirty="0">
                <a:latin typeface="Input Mono" charset="0"/>
                <a:ea typeface="Input Mono" charset="0"/>
                <a:cs typeface="Input Mono" charset="0"/>
              </a:rPr>
              <a:t/>
            </a:r>
            <a:br>
              <a:rPr lang="en-US" sz="1200" b="0" dirty="0">
                <a:latin typeface="Input Mono" charset="0"/>
                <a:ea typeface="Input Mono" charset="0"/>
                <a:cs typeface="Input Mono" charset="0"/>
              </a:rPr>
            </a:br>
            <a:r>
              <a:rPr lang="en-US" sz="1200" b="0" dirty="0">
                <a:latin typeface="Input Mono" charset="0"/>
                <a:ea typeface="Input Mono" charset="0"/>
                <a:cs typeface="Input Mono" charset="0"/>
              </a:rPr>
              <a:t>}</a:t>
            </a:r>
          </a:p>
        </p:txBody>
      </p:sp>
      <p:sp>
        <p:nvSpPr>
          <p:cNvPr id="3" name="Title 2"/>
          <p:cNvSpPr>
            <a:spLocks noGrp="1"/>
          </p:cNvSpPr>
          <p:nvPr>
            <p:ph type="title"/>
          </p:nvPr>
        </p:nvSpPr>
        <p:spPr>
          <a:xfrm>
            <a:off x="837982" y="365127"/>
            <a:ext cx="10512862" cy="924178"/>
          </a:xfrm>
        </p:spPr>
        <p:txBody>
          <a:bodyPr/>
          <a:lstStyle/>
          <a:p>
            <a:r>
              <a:rPr lang="en-US" dirty="0"/>
              <a:t>Configure Your Accessibility </a:t>
            </a:r>
            <a:r>
              <a:rPr lang="en-US" dirty="0" smtClean="0"/>
              <a:t>Service - Example</a:t>
            </a:r>
            <a:endParaRPr lang="en-US" dirty="0"/>
          </a:p>
        </p:txBody>
      </p:sp>
    </p:spTree>
    <p:extLst>
      <p:ext uri="{BB962C8B-B14F-4D97-AF65-F5344CB8AC3E}">
        <p14:creationId xmlns:p14="http://schemas.microsoft.com/office/powerpoint/2010/main" val="703847341"/>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09734" y="1295808"/>
            <a:ext cx="11541474" cy="4958688"/>
          </a:xfrm>
        </p:spPr>
        <p:txBody>
          <a:bodyPr>
            <a:normAutofit fontScale="85000" lnSpcReduction="10000"/>
          </a:bodyPr>
          <a:lstStyle/>
          <a:p>
            <a:r>
              <a:rPr lang="en-US" b="0" dirty="0"/>
              <a:t>The second option is to configure the service using an XML file. Certain configuration options like </a:t>
            </a:r>
            <a:r>
              <a:rPr lang="en-US" b="0" dirty="0">
                <a:hlinkClick r:id="rId2"/>
              </a:rPr>
              <a:t>canRetrieveWindowContent</a:t>
            </a:r>
            <a:r>
              <a:rPr lang="en-US" b="0" dirty="0"/>
              <a:t> are only available if you configure your service using XML. The same configuration options </a:t>
            </a:r>
            <a:r>
              <a:rPr lang="en-US" b="0" dirty="0" smtClean="0"/>
              <a:t>defined </a:t>
            </a:r>
            <a:r>
              <a:rPr lang="en-US" b="0" dirty="0"/>
              <a:t>using XML, would look like this:</a:t>
            </a:r>
          </a:p>
          <a:p>
            <a:pPr marL="0" indent="0">
              <a:buNone/>
            </a:pPr>
            <a:r>
              <a:rPr lang="en-US" sz="2300" b="0" dirty="0">
                <a:latin typeface="Input Mono" charset="0"/>
                <a:ea typeface="Input Mono" charset="0"/>
                <a:cs typeface="Input Mono" charset="0"/>
              </a:rPr>
              <a:t>&lt;accessibility-service</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android:accessibilityEventTypes</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typeViewClicked|typeViewFocused</a:t>
            </a:r>
            <a:r>
              <a:rPr lang="en-US" sz="2300" b="0" dirty="0">
                <a:latin typeface="Input Mono" charset="0"/>
                <a:ea typeface="Input Mono" charset="0"/>
                <a:cs typeface="Input Mono" charset="0"/>
              </a:rPr>
              <a: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android:packageNames</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com.example.android.myFirstApp</a:t>
            </a: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com.example.android.mySecondApp</a:t>
            </a:r>
            <a:r>
              <a:rPr lang="en-US" sz="2300" b="0" dirty="0">
                <a:latin typeface="Input Mono" charset="0"/>
                <a:ea typeface="Input Mono" charset="0"/>
                <a:cs typeface="Input Mono" charset="0"/>
              </a:rPr>
              <a: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android:accessibilityFeedbackType</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feedbackSpoken</a:t>
            </a:r>
            <a:r>
              <a:rPr lang="en-US" sz="2300" b="0" dirty="0">
                <a:latin typeface="Input Mono" charset="0"/>
                <a:ea typeface="Input Mono" charset="0"/>
                <a:cs typeface="Input Mono" charset="0"/>
              </a:rPr>
              <a: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android:notificationTimeout</a:t>
            </a:r>
            <a:r>
              <a:rPr lang="en-US" sz="2300" b="0" dirty="0">
                <a:latin typeface="Input Mono" charset="0"/>
                <a:ea typeface="Input Mono" charset="0"/>
                <a:cs typeface="Input Mono" charset="0"/>
              </a:rPr>
              <a:t>="100"</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android:settingsActivity</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com.example.android.apis.accessibility.TestBackActivity</a:t>
            </a:r>
            <a:r>
              <a:rPr lang="en-US" sz="2300" b="0" dirty="0">
                <a:latin typeface="Input Mono" charset="0"/>
                <a:ea typeface="Input Mono" charset="0"/>
                <a:cs typeface="Input Mono" charset="0"/>
              </a:rPr>
              <a: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android:canRetrieveWindowContent</a:t>
            </a:r>
            <a:r>
              <a:rPr lang="en-US" sz="2300" b="0" dirty="0">
                <a:latin typeface="Input Mono" charset="0"/>
                <a:ea typeface="Input Mono" charset="0"/>
                <a:cs typeface="Input Mono" charset="0"/>
              </a:rPr>
              <a:t>="true"</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/&gt; </a:t>
            </a:r>
          </a:p>
          <a:p>
            <a:endParaRPr lang="en-US" b="0" dirty="0"/>
          </a:p>
        </p:txBody>
      </p:sp>
      <p:sp>
        <p:nvSpPr>
          <p:cNvPr id="3" name="Title 2"/>
          <p:cNvSpPr>
            <a:spLocks noGrp="1"/>
          </p:cNvSpPr>
          <p:nvPr>
            <p:ph type="title"/>
          </p:nvPr>
        </p:nvSpPr>
        <p:spPr>
          <a:xfrm>
            <a:off x="837982" y="365127"/>
            <a:ext cx="10512862" cy="766090"/>
          </a:xfrm>
        </p:spPr>
        <p:txBody>
          <a:bodyPr anchor="t"/>
          <a:lstStyle/>
          <a:p>
            <a:r>
              <a:rPr lang="en-US" dirty="0"/>
              <a:t>Configure Your Accessibility Service </a:t>
            </a:r>
            <a:r>
              <a:rPr lang="mr-IN" dirty="0" smtClean="0"/>
              <a:t>–</a:t>
            </a:r>
            <a:r>
              <a:rPr lang="en-US" dirty="0" smtClean="0"/>
              <a:t> XML </a:t>
            </a:r>
            <a:endParaRPr lang="en-US" dirty="0"/>
          </a:p>
        </p:txBody>
      </p:sp>
    </p:spTree>
    <p:extLst>
      <p:ext uri="{BB962C8B-B14F-4D97-AF65-F5344CB8AC3E}">
        <p14:creationId xmlns:p14="http://schemas.microsoft.com/office/powerpoint/2010/main" val="755691961"/>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fontScale="85000" lnSpcReduction="10000"/>
          </a:bodyPr>
          <a:lstStyle/>
          <a:p>
            <a:r>
              <a:rPr lang="en-US" b="0" dirty="0"/>
              <a:t>If you go the XML route, be sure to reference it in your manifest, by adding a </a:t>
            </a:r>
            <a:r>
              <a:rPr lang="en-US" b="0" dirty="0">
                <a:hlinkClick r:id="rId2"/>
              </a:rPr>
              <a:t>&lt;meta-data&gt;</a:t>
            </a:r>
            <a:r>
              <a:rPr lang="en-US" b="0" dirty="0"/>
              <a:t> tag to your service declaration, pointing at the XML file. If you stored your XML file in res/xml/</a:t>
            </a:r>
            <a:r>
              <a:rPr lang="en-US" b="0" dirty="0" err="1"/>
              <a:t>serviceconfig.xml</a:t>
            </a:r>
            <a:r>
              <a:rPr lang="en-US" b="0" dirty="0"/>
              <a:t>, the new tag would look like this:</a:t>
            </a:r>
          </a:p>
          <a:p>
            <a:pPr marL="0" indent="0">
              <a:buNone/>
            </a:pPr>
            <a:r>
              <a:rPr lang="en-US" sz="2300" b="0" dirty="0">
                <a:latin typeface="Input Mono" charset="0"/>
                <a:ea typeface="Input Mono" charset="0"/>
                <a:cs typeface="Input Mono" charset="0"/>
              </a:rPr>
              <a:t>&lt;service </a:t>
            </a:r>
            <a:r>
              <a:rPr lang="en-US" sz="2300" b="0" dirty="0" err="1">
                <a:latin typeface="Input Mono" charset="0"/>
                <a:ea typeface="Input Mono" charset="0"/>
                <a:cs typeface="Input Mono" charset="0"/>
              </a:rPr>
              <a:t>android:name</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MyAccessibilityService</a:t>
            </a:r>
            <a:r>
              <a:rPr lang="en-US" sz="2300" b="0" dirty="0">
                <a:latin typeface="Input Mono" charset="0"/>
                <a:ea typeface="Input Mono" charset="0"/>
                <a:cs typeface="Input Mono" charset="0"/>
              </a:rPr>
              <a:t>"&gt;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&lt;intent-filter&gt;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&lt;action </a:t>
            </a:r>
            <a:r>
              <a:rPr lang="en-US" sz="2300" b="0" dirty="0" err="1">
                <a:latin typeface="Input Mono" charset="0"/>
                <a:ea typeface="Input Mono" charset="0"/>
                <a:cs typeface="Input Mono" charset="0"/>
              </a:rPr>
              <a:t>android:name</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android.accessibilityservice.AccessibilityService</a:t>
            </a:r>
            <a:r>
              <a:rPr lang="en-US" sz="2300" b="0" dirty="0">
                <a:latin typeface="Input Mono" charset="0"/>
                <a:ea typeface="Input Mono" charset="0"/>
                <a:cs typeface="Input Mono" charset="0"/>
              </a:rPr>
              <a:t>" /&gt;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&lt;/intent-filter&gt;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&lt;meta-data </a:t>
            </a:r>
            <a:r>
              <a:rPr lang="en-US" sz="2300" b="0" dirty="0" err="1">
                <a:latin typeface="Input Mono" charset="0"/>
                <a:ea typeface="Input Mono" charset="0"/>
                <a:cs typeface="Input Mono" charset="0"/>
              </a:rPr>
              <a:t>android:name</a:t>
            </a:r>
            <a:r>
              <a:rPr lang="en-US" sz="2300" b="0" dirty="0">
                <a:latin typeface="Input Mono" charset="0"/>
                <a:ea typeface="Input Mono" charset="0"/>
                <a:cs typeface="Input Mono" charset="0"/>
              </a:rPr>
              <a:t>="</a:t>
            </a:r>
            <a:r>
              <a:rPr lang="en-US" sz="2300" b="0" dirty="0" err="1">
                <a:latin typeface="Input Mono" charset="0"/>
                <a:ea typeface="Input Mono" charset="0"/>
                <a:cs typeface="Input Mono" charset="0"/>
              </a:rPr>
              <a:t>android.accessibilityservice</a:t>
            </a:r>
            <a:r>
              <a:rPr lang="en-US" sz="2300" b="0" dirty="0">
                <a:latin typeface="Input Mono" charset="0"/>
                <a:ea typeface="Input Mono" charset="0"/>
                <a:cs typeface="Input Mono" charset="0"/>
              </a:rPr>
              <a: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     </a:t>
            </a:r>
            <a:r>
              <a:rPr lang="en-US" sz="2300" b="0" dirty="0" err="1">
                <a:latin typeface="Input Mono" charset="0"/>
                <a:ea typeface="Input Mono" charset="0"/>
                <a:cs typeface="Input Mono" charset="0"/>
              </a:rPr>
              <a:t>android:resource</a:t>
            </a:r>
            <a:r>
              <a:rPr lang="en-US" sz="2300" b="0" dirty="0">
                <a:latin typeface="Input Mono" charset="0"/>
                <a:ea typeface="Input Mono" charset="0"/>
                <a:cs typeface="Input Mono" charset="0"/>
              </a:rPr>
              <a:t>="@xml/</a:t>
            </a:r>
            <a:r>
              <a:rPr lang="en-US" sz="2300" b="0" dirty="0" err="1">
                <a:latin typeface="Input Mono" charset="0"/>
                <a:ea typeface="Input Mono" charset="0"/>
                <a:cs typeface="Input Mono" charset="0"/>
              </a:rPr>
              <a:t>serviceconfig</a:t>
            </a:r>
            <a:r>
              <a:rPr lang="en-US" sz="2300" b="0" dirty="0">
                <a:latin typeface="Input Mono" charset="0"/>
                <a:ea typeface="Input Mono" charset="0"/>
                <a:cs typeface="Input Mono" charset="0"/>
              </a:rPr>
              <a:t>" /&gt;</a:t>
            </a:r>
            <a:br>
              <a:rPr lang="en-US" sz="2300" b="0" dirty="0">
                <a:latin typeface="Input Mono" charset="0"/>
                <a:ea typeface="Input Mono" charset="0"/>
                <a:cs typeface="Input Mono" charset="0"/>
              </a:rPr>
            </a:br>
            <a:r>
              <a:rPr lang="en-US" sz="2300" b="0" dirty="0">
                <a:latin typeface="Input Mono" charset="0"/>
                <a:ea typeface="Input Mono" charset="0"/>
                <a:cs typeface="Input Mono" charset="0"/>
              </a:rPr>
              <a:t>&lt;/service&gt;</a:t>
            </a:r>
            <a:r>
              <a:rPr lang="en-US" sz="2900" b="0" dirty="0">
                <a:latin typeface="Input Mono" charset="0"/>
                <a:ea typeface="Input Mono" charset="0"/>
                <a:cs typeface="Input Mono" charset="0"/>
              </a:rPr>
              <a:t> </a:t>
            </a:r>
          </a:p>
          <a:p>
            <a:endParaRPr lang="en-US" b="0" dirty="0"/>
          </a:p>
        </p:txBody>
      </p:sp>
      <p:sp>
        <p:nvSpPr>
          <p:cNvPr id="3" name="Title 2"/>
          <p:cNvSpPr>
            <a:spLocks noGrp="1"/>
          </p:cNvSpPr>
          <p:nvPr>
            <p:ph type="title"/>
          </p:nvPr>
        </p:nvSpPr>
        <p:spPr/>
        <p:txBody>
          <a:bodyPr/>
          <a:lstStyle/>
          <a:p>
            <a:r>
              <a:rPr lang="en-US" dirty="0"/>
              <a:t>Configure Your Accessibility Service </a:t>
            </a:r>
            <a:r>
              <a:rPr lang="mr-IN" dirty="0"/>
              <a:t>–</a:t>
            </a:r>
            <a:r>
              <a:rPr lang="en-US" dirty="0"/>
              <a:t> XML </a:t>
            </a:r>
            <a:r>
              <a:rPr lang="en-US" dirty="0" smtClean="0"/>
              <a:t>Manifest</a:t>
            </a:r>
            <a:endParaRPr lang="en-US" dirty="0"/>
          </a:p>
        </p:txBody>
      </p:sp>
    </p:spTree>
    <p:extLst>
      <p:ext uri="{BB962C8B-B14F-4D97-AF65-F5344CB8AC3E}">
        <p14:creationId xmlns:p14="http://schemas.microsoft.com/office/powerpoint/2010/main" val="480335991"/>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64014" y="1472655"/>
            <a:ext cx="11105416" cy="5062194"/>
          </a:xfrm>
        </p:spPr>
        <p:txBody>
          <a:bodyPr>
            <a:normAutofit fontScale="40000" lnSpcReduction="20000"/>
          </a:bodyPr>
          <a:lstStyle/>
          <a:p>
            <a:r>
              <a:rPr lang="en-US" sz="5000" b="0" dirty="0"/>
              <a:t>Now that your service is set up to run and listen for events, write some code so it knows what to do when an </a:t>
            </a:r>
            <a:r>
              <a:rPr lang="en-US" sz="5000" b="0" dirty="0">
                <a:hlinkClick r:id="rId2"/>
              </a:rPr>
              <a:t>AccessibilityEvent</a:t>
            </a:r>
            <a:r>
              <a:rPr lang="en-US" sz="5000" b="0" dirty="0"/>
              <a:t> actually arrives! Start by overriding the </a:t>
            </a:r>
            <a:r>
              <a:rPr lang="en-US" sz="5000" b="0" dirty="0">
                <a:hlinkClick r:id="rId3"/>
              </a:rPr>
              <a:t>onAccessibilityEvent(AccessibilityEvent)</a:t>
            </a:r>
            <a:r>
              <a:rPr lang="en-US" sz="5000" b="0" dirty="0"/>
              <a:t> method. In that method, use </a:t>
            </a:r>
            <a:r>
              <a:rPr lang="en-US" sz="5000" b="0" dirty="0">
                <a:hlinkClick r:id="rId4"/>
              </a:rPr>
              <a:t>getEventType()</a:t>
            </a:r>
            <a:r>
              <a:rPr lang="en-US" sz="5000" b="0" dirty="0"/>
              <a:t> to determine the type of event, and </a:t>
            </a:r>
            <a:r>
              <a:rPr lang="en-US" sz="5000" b="0" dirty="0">
                <a:hlinkClick r:id="rId5"/>
              </a:rPr>
              <a:t>getContentDescription()</a:t>
            </a:r>
            <a:r>
              <a:rPr lang="en-US" sz="5000" b="0" dirty="0"/>
              <a:t> to extract any label text associated with the view that fired the event. </a:t>
            </a:r>
          </a:p>
          <a:p>
            <a:pPr marL="0" indent="0">
              <a:buNone/>
            </a:pPr>
            <a:r>
              <a:rPr lang="en-US" b="0" dirty="0">
                <a:latin typeface="Input Mono" charset="0"/>
                <a:ea typeface="Input Mono" charset="0"/>
                <a:cs typeface="Input Mono" charset="0"/>
              </a:rPr>
              <a:t>@Override</a:t>
            </a:r>
            <a:br>
              <a:rPr lang="en-US" b="0" dirty="0">
                <a:latin typeface="Input Mono" charset="0"/>
                <a:ea typeface="Input Mono" charset="0"/>
                <a:cs typeface="Input Mono" charset="0"/>
              </a:rPr>
            </a:br>
            <a:r>
              <a:rPr lang="en-US" b="0" dirty="0">
                <a:latin typeface="Input Mono" charset="0"/>
                <a:ea typeface="Input Mono" charset="0"/>
                <a:cs typeface="Input Mono" charset="0"/>
              </a:rPr>
              <a:t>public void </a:t>
            </a:r>
            <a:r>
              <a:rPr lang="en-US" b="0" dirty="0" err="1">
                <a:latin typeface="Input Mono" charset="0"/>
                <a:ea typeface="Input Mono" charset="0"/>
                <a:cs typeface="Input Mono" charset="0"/>
              </a:rPr>
              <a:t>onAccessibilityEvent</a:t>
            </a:r>
            <a:r>
              <a:rPr lang="en-US" b="0" dirty="0">
                <a:latin typeface="Input Mono" charset="0"/>
                <a:ea typeface="Input Mono" charset="0"/>
                <a:cs typeface="Input Mono" charset="0"/>
              </a:rPr>
              <a:t>(</a:t>
            </a:r>
            <a:r>
              <a:rPr lang="en-US" b="0" dirty="0" err="1">
                <a:latin typeface="Input Mono" charset="0"/>
                <a:ea typeface="Input Mono" charset="0"/>
                <a:cs typeface="Input Mono" charset="0"/>
              </a:rPr>
              <a:t>AccessibilityEvent</a:t>
            </a:r>
            <a:r>
              <a:rPr lang="en-US" b="0" dirty="0">
                <a:latin typeface="Input Mono" charset="0"/>
                <a:ea typeface="Input Mono" charset="0"/>
                <a:cs typeface="Input Mono" charset="0"/>
              </a:rPr>
              <a:t> event) {</a:t>
            </a:r>
            <a:br>
              <a:rPr lang="en-US" b="0" dirty="0">
                <a:latin typeface="Input Mono" charset="0"/>
                <a:ea typeface="Input Mono" charset="0"/>
                <a:cs typeface="Input Mono" charset="0"/>
              </a:rPr>
            </a:br>
            <a:r>
              <a:rPr lang="en-US" b="0" dirty="0">
                <a:latin typeface="Input Mono" charset="0"/>
                <a:ea typeface="Input Mono" charset="0"/>
                <a:cs typeface="Input Mono" charset="0"/>
              </a:rPr>
              <a:t>    final </a:t>
            </a:r>
            <a:r>
              <a:rPr lang="en-US" b="0" dirty="0" err="1">
                <a:latin typeface="Input Mono" charset="0"/>
                <a:ea typeface="Input Mono" charset="0"/>
                <a:cs typeface="Input Mono" charset="0"/>
              </a:rPr>
              <a:t>int</a:t>
            </a: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eventType</a:t>
            </a:r>
            <a:r>
              <a:rPr lang="en-US" b="0" dirty="0">
                <a:latin typeface="Input Mono" charset="0"/>
                <a:ea typeface="Input Mono" charset="0"/>
                <a:cs typeface="Input Mono" charset="0"/>
              </a:rPr>
              <a:t> = </a:t>
            </a:r>
            <a:r>
              <a:rPr lang="en-US" b="0" dirty="0" err="1">
                <a:latin typeface="Input Mono" charset="0"/>
                <a:ea typeface="Input Mono" charset="0"/>
                <a:cs typeface="Input Mono" charset="0"/>
              </a:rPr>
              <a:t>event.getEventType</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String </a:t>
            </a:r>
            <a:r>
              <a:rPr lang="en-US" b="0" dirty="0" err="1">
                <a:latin typeface="Input Mono" charset="0"/>
                <a:ea typeface="Input Mono" charset="0"/>
                <a:cs typeface="Input Mono" charset="0"/>
              </a:rPr>
              <a:t>eventText</a:t>
            </a:r>
            <a:r>
              <a:rPr lang="en-US" b="0" dirty="0">
                <a:latin typeface="Input Mono" charset="0"/>
                <a:ea typeface="Input Mono" charset="0"/>
                <a:cs typeface="Input Mono" charset="0"/>
              </a:rPr>
              <a:t> = null;</a:t>
            </a:r>
            <a:br>
              <a:rPr lang="en-US" b="0" dirty="0">
                <a:latin typeface="Input Mono" charset="0"/>
                <a:ea typeface="Input Mono" charset="0"/>
                <a:cs typeface="Input Mono" charset="0"/>
              </a:rPr>
            </a:br>
            <a:r>
              <a:rPr lang="en-US" b="0" dirty="0">
                <a:latin typeface="Input Mono" charset="0"/>
                <a:ea typeface="Input Mono" charset="0"/>
                <a:cs typeface="Input Mono" charset="0"/>
              </a:rPr>
              <a:t>    switch(</a:t>
            </a:r>
            <a:r>
              <a:rPr lang="en-US" b="0" dirty="0" err="1">
                <a:latin typeface="Input Mono" charset="0"/>
                <a:ea typeface="Input Mono" charset="0"/>
                <a:cs typeface="Input Mono" charset="0"/>
              </a:rPr>
              <a:t>eventType</a:t>
            </a: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        case </a:t>
            </a:r>
            <a:r>
              <a:rPr lang="en-US" b="0" dirty="0" err="1">
                <a:latin typeface="Input Mono" charset="0"/>
                <a:ea typeface="Input Mono" charset="0"/>
                <a:cs typeface="Input Mono" charset="0"/>
              </a:rPr>
              <a:t>AccessibilityEvent.TYPE_VIEW_CLICKED</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eventText</a:t>
            </a:r>
            <a:r>
              <a:rPr lang="en-US" b="0" dirty="0">
                <a:latin typeface="Input Mono" charset="0"/>
                <a:ea typeface="Input Mono" charset="0"/>
                <a:cs typeface="Input Mono" charset="0"/>
              </a:rPr>
              <a:t> = </a:t>
            </a:r>
            <a:r>
              <a:rPr lang="en-US" b="0" dirty="0" smtClean="0">
                <a:latin typeface="Input Mono" charset="0"/>
                <a:ea typeface="Input Mono" charset="0"/>
                <a:cs typeface="Input Mono" charset="0"/>
              </a:rPr>
              <a:t>”Clicked: </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break;</a:t>
            </a:r>
            <a:br>
              <a:rPr lang="en-US" b="0" dirty="0">
                <a:latin typeface="Input Mono" charset="0"/>
                <a:ea typeface="Input Mono" charset="0"/>
                <a:cs typeface="Input Mono" charset="0"/>
              </a:rPr>
            </a:br>
            <a:r>
              <a:rPr lang="en-US" b="0" dirty="0">
                <a:latin typeface="Input Mono" charset="0"/>
                <a:ea typeface="Input Mono" charset="0"/>
                <a:cs typeface="Input Mono" charset="0"/>
              </a:rPr>
              <a:t>        case </a:t>
            </a:r>
            <a:r>
              <a:rPr lang="en-US" b="0" dirty="0" err="1">
                <a:latin typeface="Input Mono" charset="0"/>
                <a:ea typeface="Input Mono" charset="0"/>
                <a:cs typeface="Input Mono" charset="0"/>
              </a:rPr>
              <a:t>AccessibilityEvent.TYPE_VIEW_FOCUSED</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eventText</a:t>
            </a:r>
            <a:r>
              <a:rPr lang="en-US" b="0" dirty="0">
                <a:latin typeface="Input Mono" charset="0"/>
                <a:ea typeface="Input Mono" charset="0"/>
                <a:cs typeface="Input Mono" charset="0"/>
              </a:rPr>
              <a:t> = "Focused: ";</a:t>
            </a:r>
            <a:br>
              <a:rPr lang="en-US" b="0" dirty="0">
                <a:latin typeface="Input Mono" charset="0"/>
                <a:ea typeface="Input Mono" charset="0"/>
                <a:cs typeface="Input Mono" charset="0"/>
              </a:rPr>
            </a:br>
            <a:r>
              <a:rPr lang="en-US" b="0" dirty="0">
                <a:latin typeface="Input Mono" charset="0"/>
                <a:ea typeface="Input Mono" charset="0"/>
                <a:cs typeface="Input Mono" charset="0"/>
              </a:rPr>
              <a:t>            break;</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eventText</a:t>
            </a:r>
            <a:r>
              <a:rPr lang="en-US" b="0" dirty="0">
                <a:latin typeface="Input Mono" charset="0"/>
                <a:ea typeface="Input Mono" charset="0"/>
                <a:cs typeface="Input Mono" charset="0"/>
              </a:rPr>
              <a:t> = </a:t>
            </a:r>
            <a:r>
              <a:rPr lang="en-US" b="0" dirty="0" err="1">
                <a:latin typeface="Input Mono" charset="0"/>
                <a:ea typeface="Input Mono" charset="0"/>
                <a:cs typeface="Input Mono" charset="0"/>
              </a:rPr>
              <a:t>eventText</a:t>
            </a:r>
            <a:r>
              <a:rPr lang="en-US" b="0" dirty="0">
                <a:latin typeface="Input Mono" charset="0"/>
                <a:ea typeface="Input Mono" charset="0"/>
                <a:cs typeface="Input Mono" charset="0"/>
              </a:rPr>
              <a:t> + </a:t>
            </a:r>
            <a:r>
              <a:rPr lang="en-US" b="0" dirty="0" err="1">
                <a:latin typeface="Input Mono" charset="0"/>
                <a:ea typeface="Input Mono" charset="0"/>
                <a:cs typeface="Input Mono" charset="0"/>
              </a:rPr>
              <a:t>event.getContentDescription</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r>
            <a:br>
              <a:rPr lang="en-US" b="0" dirty="0">
                <a:latin typeface="Input Mono" charset="0"/>
                <a:ea typeface="Input Mono" charset="0"/>
                <a:cs typeface="Input Mono" charset="0"/>
              </a:rPr>
            </a:br>
            <a:r>
              <a:rPr lang="en-US" b="0" dirty="0">
                <a:latin typeface="Input Mono" charset="0"/>
                <a:ea typeface="Input Mono" charset="0"/>
                <a:cs typeface="Input Mono" charset="0"/>
              </a:rPr>
              <a:t>    // Do something nifty with this text, like speak the composed string</a:t>
            </a:r>
            <a:br>
              <a:rPr lang="en-US" b="0" dirty="0">
                <a:latin typeface="Input Mono" charset="0"/>
                <a:ea typeface="Input Mono" charset="0"/>
                <a:cs typeface="Input Mono" charset="0"/>
              </a:rPr>
            </a:br>
            <a:r>
              <a:rPr lang="en-US" b="0" dirty="0">
                <a:latin typeface="Input Mono" charset="0"/>
                <a:ea typeface="Input Mono" charset="0"/>
                <a:cs typeface="Input Mono" charset="0"/>
              </a:rPr>
              <a:t>    // back to the user.</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speakToUser</a:t>
            </a:r>
            <a:r>
              <a:rPr lang="en-US" b="0" dirty="0">
                <a:latin typeface="Input Mono" charset="0"/>
                <a:ea typeface="Input Mono" charset="0"/>
                <a:cs typeface="Input Mono" charset="0"/>
              </a:rPr>
              <a:t>(</a:t>
            </a:r>
            <a:r>
              <a:rPr lang="en-US" b="0" dirty="0" err="1">
                <a:latin typeface="Input Mono" charset="0"/>
                <a:ea typeface="Input Mono" charset="0"/>
                <a:cs typeface="Input Mono" charset="0"/>
              </a:rPr>
              <a:t>eventText</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p>
        </p:txBody>
      </p:sp>
      <p:sp>
        <p:nvSpPr>
          <p:cNvPr id="3" name="Title 2"/>
          <p:cNvSpPr>
            <a:spLocks noGrp="1"/>
          </p:cNvSpPr>
          <p:nvPr>
            <p:ph type="title"/>
          </p:nvPr>
        </p:nvSpPr>
        <p:spPr>
          <a:xfrm>
            <a:off x="837982" y="365127"/>
            <a:ext cx="10512862" cy="805306"/>
          </a:xfrm>
        </p:spPr>
        <p:txBody>
          <a:bodyPr/>
          <a:lstStyle/>
          <a:p>
            <a:r>
              <a:rPr lang="en-US" dirty="0"/>
              <a:t>Respond to </a:t>
            </a:r>
            <a:r>
              <a:rPr lang="en-US" dirty="0" err="1"/>
              <a:t>AccessibilityEvents</a:t>
            </a:r>
            <a:endParaRPr lang="en-US" dirty="0"/>
          </a:p>
        </p:txBody>
      </p:sp>
    </p:spTree>
    <p:extLst>
      <p:ext uri="{BB962C8B-B14F-4D97-AF65-F5344CB8AC3E}">
        <p14:creationId xmlns:p14="http://schemas.microsoft.com/office/powerpoint/2010/main" val="1758543596"/>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29179"/>
            <a:ext cx="11105416" cy="4760725"/>
          </a:xfrm>
        </p:spPr>
        <p:txBody>
          <a:bodyPr>
            <a:normAutofit fontScale="55000" lnSpcReduction="20000"/>
          </a:bodyPr>
          <a:lstStyle/>
          <a:p>
            <a:r>
              <a:rPr lang="en-US" b="0" dirty="0"/>
              <a:t>This step is optional, but highly useful. The Android platform provides the ability for an </a:t>
            </a:r>
            <a:r>
              <a:rPr lang="en-US" b="0" dirty="0">
                <a:hlinkClick r:id="rId2"/>
              </a:rPr>
              <a:t>AccessibilityService</a:t>
            </a:r>
            <a:r>
              <a:rPr lang="en-US" b="0" dirty="0"/>
              <a:t> to query the view hierarchy, collecting information about the UI component that generated an event, and its parent and children. In order to do this, make sure that you set the following line in your XML configuration:</a:t>
            </a:r>
          </a:p>
          <a:p>
            <a:pPr marL="0" indent="0">
              <a:buNone/>
            </a:pPr>
            <a:r>
              <a:rPr lang="en-US" b="0" dirty="0" err="1">
                <a:latin typeface="Input Mono" charset="0"/>
                <a:ea typeface="Input Mono" charset="0"/>
                <a:cs typeface="Input Mono" charset="0"/>
              </a:rPr>
              <a:t>android:canRetrieveWindowContent</a:t>
            </a:r>
            <a:r>
              <a:rPr lang="en-US" b="0" dirty="0"/>
              <a:t>="true" </a:t>
            </a:r>
            <a:endParaRPr lang="en-US" b="0" dirty="0" smtClean="0"/>
          </a:p>
          <a:p>
            <a:r>
              <a:rPr lang="en-US" b="0" dirty="0" smtClean="0"/>
              <a:t>Once </a:t>
            </a:r>
            <a:r>
              <a:rPr lang="en-US" b="0" dirty="0"/>
              <a:t>that's done, get an </a:t>
            </a:r>
            <a:r>
              <a:rPr lang="en-US" b="0" dirty="0">
                <a:hlinkClick r:id="rId3"/>
              </a:rPr>
              <a:t>AccessibilityNodeInfo</a:t>
            </a:r>
            <a:r>
              <a:rPr lang="en-US" b="0" dirty="0"/>
              <a:t> object using </a:t>
            </a:r>
            <a:r>
              <a:rPr lang="en-US" b="0" dirty="0">
                <a:hlinkClick r:id="rId4"/>
              </a:rPr>
              <a:t>getSource()</a:t>
            </a:r>
            <a:r>
              <a:rPr lang="en-US" b="0" dirty="0"/>
              <a:t>. This call only returns an object if the window where the event originated is still the active window. If not, it will return null, so </a:t>
            </a:r>
            <a:r>
              <a:rPr lang="en-US" b="0" i="1" dirty="0"/>
              <a:t>behave accordingly</a:t>
            </a:r>
            <a:r>
              <a:rPr lang="en-US" b="0" dirty="0"/>
              <a:t>. The following example is a snippet of code that, when it receives an event, does the following: </a:t>
            </a:r>
          </a:p>
          <a:p>
            <a:pPr marL="742950" indent="-742950">
              <a:buFont typeface="+mj-lt"/>
              <a:buAutoNum type="arabicPeriod"/>
            </a:pPr>
            <a:r>
              <a:rPr lang="en-US" b="0" dirty="0"/>
              <a:t>Immediately grab the parent of the view where the event originated</a:t>
            </a:r>
          </a:p>
          <a:p>
            <a:pPr marL="742950" indent="-742950">
              <a:buFont typeface="+mj-lt"/>
              <a:buAutoNum type="arabicPeriod"/>
            </a:pPr>
            <a:r>
              <a:rPr lang="en-US" b="0" dirty="0"/>
              <a:t>In that view, look for a label and a check box as children views</a:t>
            </a:r>
          </a:p>
          <a:p>
            <a:pPr marL="742950" indent="-742950">
              <a:buFont typeface="+mj-lt"/>
              <a:buAutoNum type="arabicPeriod"/>
            </a:pPr>
            <a:r>
              <a:rPr lang="en-US" b="0" dirty="0"/>
              <a:t>If it finds them, create a string to report to the user, indicating the label and whether it was checked or not.</a:t>
            </a:r>
          </a:p>
          <a:p>
            <a:pPr marL="742950" indent="-742950">
              <a:buFont typeface="+mj-lt"/>
              <a:buAutoNum type="arabicPeriod"/>
            </a:pPr>
            <a:r>
              <a:rPr lang="en-US" b="0" dirty="0"/>
              <a:t>If at any point a null value is returned while traversing the view hierarchy, the method quietly gives up</a:t>
            </a:r>
            <a:r>
              <a:rPr lang="en-US" b="0" dirty="0" smtClean="0"/>
              <a:t>.</a:t>
            </a:r>
            <a:endParaRPr lang="en-US" b="0" dirty="0"/>
          </a:p>
        </p:txBody>
      </p:sp>
      <p:sp>
        <p:nvSpPr>
          <p:cNvPr id="3" name="Title 2"/>
          <p:cNvSpPr>
            <a:spLocks noGrp="1"/>
          </p:cNvSpPr>
          <p:nvPr>
            <p:ph type="title"/>
          </p:nvPr>
        </p:nvSpPr>
        <p:spPr>
          <a:xfrm>
            <a:off x="837982" y="182246"/>
            <a:ext cx="10512862" cy="964053"/>
          </a:xfrm>
        </p:spPr>
        <p:txBody>
          <a:bodyPr/>
          <a:lstStyle/>
          <a:p>
            <a:r>
              <a:rPr lang="en-US" dirty="0"/>
              <a:t>Query the View Hierarchy for More </a:t>
            </a:r>
            <a:r>
              <a:rPr lang="en-US" dirty="0" smtClean="0"/>
              <a:t>Context</a:t>
            </a:r>
            <a:endParaRPr lang="en-US" dirty="0"/>
          </a:p>
        </p:txBody>
      </p:sp>
    </p:spTree>
    <p:extLst>
      <p:ext uri="{BB962C8B-B14F-4D97-AF65-F5344CB8AC3E}">
        <p14:creationId xmlns:p14="http://schemas.microsoft.com/office/powerpoint/2010/main" val="823424282"/>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83472" y="1222938"/>
            <a:ext cx="11105416" cy="4956237"/>
          </a:xfrm>
        </p:spPr>
        <p:txBody>
          <a:bodyPr>
            <a:normAutofit fontScale="25000" lnSpcReduction="20000"/>
          </a:bodyPr>
          <a:lstStyle/>
          <a:p>
            <a:pPr marL="0" indent="0">
              <a:buNone/>
            </a:pPr>
            <a:r>
              <a:rPr lang="en-US" sz="6000" b="0" dirty="0">
                <a:latin typeface="Input Mono" charset="0"/>
                <a:ea typeface="Input Mono" charset="0"/>
                <a:cs typeface="Input Mono" charset="0"/>
              </a:rPr>
              <a:t>// Alternative </a:t>
            </a:r>
            <a:r>
              <a:rPr lang="en-US" sz="6000" b="0" dirty="0" err="1">
                <a:latin typeface="Input Mono" charset="0"/>
                <a:ea typeface="Input Mono" charset="0"/>
                <a:cs typeface="Input Mono" charset="0"/>
              </a:rPr>
              <a:t>onAccessibilityEvent</a:t>
            </a:r>
            <a:r>
              <a:rPr lang="en-US" sz="6000" b="0" dirty="0">
                <a:latin typeface="Input Mono" charset="0"/>
                <a:ea typeface="Input Mono" charset="0"/>
                <a:cs typeface="Input Mono" charset="0"/>
              </a:rPr>
              <a:t>, that uses </a:t>
            </a:r>
            <a:r>
              <a:rPr lang="en-US" sz="6000" b="0" dirty="0" err="1">
                <a:latin typeface="Input Mono" charset="0"/>
                <a:ea typeface="Input Mono" charset="0"/>
                <a:cs typeface="Input Mono" charset="0"/>
              </a:rPr>
              <a:t>AccessibilityNodeInfo</a:t>
            </a:r>
            <a:r>
              <a:rPr lang="en-US" sz="6000" b="0" dirty="0">
                <a:latin typeface="Input Mono" charset="0"/>
                <a:ea typeface="Input Mono" charset="0"/>
                <a:cs typeface="Input Mono" charset="0"/>
              </a:rPr>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@Override</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public void </a:t>
            </a:r>
            <a:r>
              <a:rPr lang="en-US" sz="6000" b="0" dirty="0" err="1">
                <a:latin typeface="Input Mono" charset="0"/>
                <a:ea typeface="Input Mono" charset="0"/>
                <a:cs typeface="Input Mono" charset="0"/>
              </a:rPr>
              <a:t>onAccessibilityEvent</a:t>
            </a:r>
            <a:r>
              <a:rPr lang="en-US" sz="6000" b="0" dirty="0">
                <a:latin typeface="Input Mono" charset="0"/>
                <a:ea typeface="Input Mono" charset="0"/>
                <a:cs typeface="Input Mono" charset="0"/>
              </a:rPr>
              <a:t>(</a:t>
            </a:r>
            <a:r>
              <a:rPr lang="en-US" sz="6000" b="0" dirty="0" err="1">
                <a:latin typeface="Input Mono" charset="0"/>
                <a:ea typeface="Input Mono" charset="0"/>
                <a:cs typeface="Input Mono" charset="0"/>
              </a:rPr>
              <a:t>AccessibilityEvent</a:t>
            </a:r>
            <a:r>
              <a:rPr lang="en-US" sz="6000" b="0" dirty="0">
                <a:latin typeface="Input Mono" charset="0"/>
                <a:ea typeface="Input Mono" charset="0"/>
                <a:cs typeface="Input Mono" charset="0"/>
              </a:rPr>
              <a:t> event)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AccessibilityNodeInfo</a:t>
            </a:r>
            <a:r>
              <a:rPr lang="en-US" sz="6000" b="0" dirty="0">
                <a:latin typeface="Input Mono" charset="0"/>
                <a:ea typeface="Input Mono" charset="0"/>
                <a:cs typeface="Input Mono" charset="0"/>
              </a:rPr>
              <a:t> source = </a:t>
            </a:r>
            <a:r>
              <a:rPr lang="en-US" sz="6000" b="0" dirty="0" err="1">
                <a:latin typeface="Input Mono" charset="0"/>
                <a:ea typeface="Input Mono" charset="0"/>
                <a:cs typeface="Input Mono" charset="0"/>
              </a:rPr>
              <a:t>event.getSource</a:t>
            </a:r>
            <a:r>
              <a:rPr lang="en-US" sz="6000" b="0" dirty="0">
                <a:latin typeface="Input Mono" charset="0"/>
                <a:ea typeface="Input Mono" charset="0"/>
                <a:cs typeface="Input Mono" charset="0"/>
              </a:rPr>
              <a:t>();</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if (source == null)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return;</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 Grab the parent of the view that fired the event.</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AccessibilityNodeInfo</a:t>
            </a: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rowNode</a:t>
            </a:r>
            <a:r>
              <a:rPr lang="en-US" sz="6000" b="0" dirty="0">
                <a:latin typeface="Input Mono" charset="0"/>
                <a:ea typeface="Input Mono" charset="0"/>
                <a:cs typeface="Input Mono" charset="0"/>
              </a:rPr>
              <a:t> = </a:t>
            </a:r>
            <a:r>
              <a:rPr lang="en-US" sz="6000" b="0" dirty="0" err="1">
                <a:latin typeface="Input Mono" charset="0"/>
                <a:ea typeface="Input Mono" charset="0"/>
                <a:cs typeface="Input Mono" charset="0"/>
              </a:rPr>
              <a:t>getListItemNodeInfo</a:t>
            </a:r>
            <a:r>
              <a:rPr lang="en-US" sz="6000" b="0" dirty="0">
                <a:latin typeface="Input Mono" charset="0"/>
                <a:ea typeface="Input Mono" charset="0"/>
                <a:cs typeface="Input Mono" charset="0"/>
              </a:rPr>
              <a:t>(source);</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if (</a:t>
            </a:r>
            <a:r>
              <a:rPr lang="en-US" sz="6000" b="0" dirty="0" err="1">
                <a:latin typeface="Input Mono" charset="0"/>
                <a:ea typeface="Input Mono" charset="0"/>
                <a:cs typeface="Input Mono" charset="0"/>
              </a:rPr>
              <a:t>rowNode</a:t>
            </a:r>
            <a:r>
              <a:rPr lang="en-US" sz="6000" b="0" dirty="0">
                <a:latin typeface="Input Mono" charset="0"/>
                <a:ea typeface="Input Mono" charset="0"/>
                <a:cs typeface="Input Mono" charset="0"/>
              </a:rPr>
              <a:t> == null)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return;</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 Using this parent, get references to both child nodes, the label and the checkbox.</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AccessibilityNodeInfo</a:t>
            </a: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labelNode</a:t>
            </a:r>
            <a:r>
              <a:rPr lang="en-US" sz="6000" b="0" dirty="0">
                <a:latin typeface="Input Mono" charset="0"/>
                <a:ea typeface="Input Mono" charset="0"/>
                <a:cs typeface="Input Mono" charset="0"/>
              </a:rPr>
              <a:t> = </a:t>
            </a:r>
            <a:r>
              <a:rPr lang="en-US" sz="6000" b="0" dirty="0" err="1">
                <a:latin typeface="Input Mono" charset="0"/>
                <a:ea typeface="Input Mono" charset="0"/>
                <a:cs typeface="Input Mono" charset="0"/>
              </a:rPr>
              <a:t>rowNode.getChild</a:t>
            </a:r>
            <a:r>
              <a:rPr lang="en-US" sz="6000" b="0" dirty="0">
                <a:latin typeface="Input Mono" charset="0"/>
                <a:ea typeface="Input Mono" charset="0"/>
                <a:cs typeface="Input Mono" charset="0"/>
              </a:rPr>
              <a:t>(0);</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if (</a:t>
            </a:r>
            <a:r>
              <a:rPr lang="en-US" sz="6000" b="0" dirty="0" err="1">
                <a:latin typeface="Input Mono" charset="0"/>
                <a:ea typeface="Input Mono" charset="0"/>
                <a:cs typeface="Input Mono" charset="0"/>
              </a:rPr>
              <a:t>labelNode</a:t>
            </a:r>
            <a:r>
              <a:rPr lang="en-US" sz="6000" b="0" dirty="0">
                <a:latin typeface="Input Mono" charset="0"/>
                <a:ea typeface="Input Mono" charset="0"/>
                <a:cs typeface="Input Mono" charset="0"/>
              </a:rPr>
              <a:t> == null)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rowNode.recycle</a:t>
            </a:r>
            <a:r>
              <a:rPr lang="en-US" sz="6000" b="0" dirty="0">
                <a:latin typeface="Input Mono" charset="0"/>
                <a:ea typeface="Input Mono" charset="0"/>
                <a:cs typeface="Input Mono" charset="0"/>
              </a:rPr>
              <a:t>();</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return;</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AccessibilityNodeInfo</a:t>
            </a: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completeNode</a:t>
            </a:r>
            <a:r>
              <a:rPr lang="en-US" sz="6000" b="0" dirty="0">
                <a:latin typeface="Input Mono" charset="0"/>
                <a:ea typeface="Input Mono" charset="0"/>
                <a:cs typeface="Input Mono" charset="0"/>
              </a:rPr>
              <a:t> = </a:t>
            </a:r>
            <a:r>
              <a:rPr lang="en-US" sz="6000" b="0" dirty="0" err="1">
                <a:latin typeface="Input Mono" charset="0"/>
                <a:ea typeface="Input Mono" charset="0"/>
                <a:cs typeface="Input Mono" charset="0"/>
              </a:rPr>
              <a:t>rowNode.getChild</a:t>
            </a:r>
            <a:r>
              <a:rPr lang="en-US" sz="6000" b="0" dirty="0">
                <a:latin typeface="Input Mono" charset="0"/>
                <a:ea typeface="Input Mono" charset="0"/>
                <a:cs typeface="Input Mono" charset="0"/>
              </a:rPr>
              <a:t>(1);</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if (</a:t>
            </a:r>
            <a:r>
              <a:rPr lang="en-US" sz="6000" b="0" dirty="0" err="1">
                <a:latin typeface="Input Mono" charset="0"/>
                <a:ea typeface="Input Mono" charset="0"/>
                <a:cs typeface="Input Mono" charset="0"/>
              </a:rPr>
              <a:t>completeNode</a:t>
            </a:r>
            <a:r>
              <a:rPr lang="en-US" sz="6000" b="0" dirty="0">
                <a:latin typeface="Input Mono" charset="0"/>
                <a:ea typeface="Input Mono" charset="0"/>
                <a:cs typeface="Input Mono" charset="0"/>
              </a:rPr>
              <a:t> == null) {</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6000" b="0" dirty="0" err="1">
                <a:latin typeface="Input Mono" charset="0"/>
                <a:ea typeface="Input Mono" charset="0"/>
                <a:cs typeface="Input Mono" charset="0"/>
              </a:rPr>
              <a:t>rowNode.recycle</a:t>
            </a:r>
            <a:r>
              <a:rPr lang="en-US" sz="6000" b="0" dirty="0">
                <a:latin typeface="Input Mono" charset="0"/>
                <a:ea typeface="Input Mono" charset="0"/>
                <a:cs typeface="Input Mono" charset="0"/>
              </a:rPr>
              <a:t>();</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return;</a:t>
            </a:r>
            <a:br>
              <a:rPr lang="en-US" sz="6000" b="0" dirty="0">
                <a:latin typeface="Input Mono" charset="0"/>
                <a:ea typeface="Input Mono" charset="0"/>
                <a:cs typeface="Input Mono" charset="0"/>
              </a:rPr>
            </a:br>
            <a:r>
              <a:rPr lang="en-US" sz="6000" b="0" dirty="0">
                <a:latin typeface="Input Mono" charset="0"/>
                <a:ea typeface="Input Mono" charset="0"/>
                <a:cs typeface="Input Mono" charset="0"/>
              </a:rPr>
              <a:t>    }</a:t>
            </a:r>
            <a:r>
              <a:rPr lang="en-US" sz="5600" b="0" dirty="0"/>
              <a:t/>
            </a:r>
            <a:br>
              <a:rPr lang="en-US" sz="5600" b="0" dirty="0"/>
            </a:br>
            <a:r>
              <a:rPr lang="en-US" b="0" dirty="0"/>
              <a:t/>
            </a:r>
            <a:br>
              <a:rPr lang="en-US" b="0" dirty="0"/>
            </a:br>
            <a:r>
              <a:rPr lang="en-US" b="0" dirty="0"/>
              <a:t>   </a:t>
            </a:r>
            <a:endParaRPr lang="en-US" b="0" dirty="0">
              <a:latin typeface="Input Mono" charset="0"/>
              <a:ea typeface="Input Mono" charset="0"/>
              <a:cs typeface="Input Mono" charset="0"/>
            </a:endParaRPr>
          </a:p>
        </p:txBody>
      </p:sp>
      <p:sp>
        <p:nvSpPr>
          <p:cNvPr id="3" name="Title 2"/>
          <p:cNvSpPr>
            <a:spLocks noGrp="1"/>
          </p:cNvSpPr>
          <p:nvPr>
            <p:ph type="title"/>
          </p:nvPr>
        </p:nvSpPr>
        <p:spPr>
          <a:xfrm>
            <a:off x="700822" y="282831"/>
            <a:ext cx="10512862" cy="851026"/>
          </a:xfrm>
        </p:spPr>
        <p:txBody>
          <a:bodyPr>
            <a:normAutofit/>
          </a:bodyPr>
          <a:lstStyle/>
          <a:p>
            <a:r>
              <a:rPr lang="en-US" sz="4000" dirty="0"/>
              <a:t>Query </a:t>
            </a:r>
            <a:r>
              <a:rPr lang="en-US" sz="4000" dirty="0" smtClean="0"/>
              <a:t>View </a:t>
            </a:r>
            <a:r>
              <a:rPr lang="en-US" sz="4000" dirty="0"/>
              <a:t>Hierarchy for More </a:t>
            </a:r>
            <a:r>
              <a:rPr lang="en-US" sz="4000" dirty="0" smtClean="0"/>
              <a:t>Context - Code</a:t>
            </a:r>
            <a:endParaRPr lang="en-US" sz="4000" dirty="0"/>
          </a:p>
        </p:txBody>
      </p:sp>
    </p:spTree>
    <p:extLst>
      <p:ext uri="{BB962C8B-B14F-4D97-AF65-F5344CB8AC3E}">
        <p14:creationId xmlns:p14="http://schemas.microsoft.com/office/powerpoint/2010/main" val="838275115"/>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73744" y="1241226"/>
            <a:ext cx="11105416" cy="5141286"/>
          </a:xfrm>
        </p:spPr>
        <p:txBody>
          <a:bodyPr>
            <a:normAutofit/>
          </a:bodyPr>
          <a:lstStyle/>
          <a:p>
            <a:pPr marL="0" indent="0">
              <a:buNone/>
            </a:pPr>
            <a:r>
              <a:rPr lang="en-US" sz="1400" b="0" dirty="0">
                <a:latin typeface="Input Mono" charset="0"/>
                <a:ea typeface="Input Mono" charset="0"/>
                <a:cs typeface="Input Mono" charset="0"/>
              </a:rPr>
              <a:t> // Determine what the task is and whether or not it's complete, based on</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 the text inside the label, and the state of the check-box.</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if (</a:t>
            </a:r>
            <a:r>
              <a:rPr lang="en-US" sz="1400" b="0" dirty="0" err="1">
                <a:latin typeface="Input Mono" charset="0"/>
                <a:ea typeface="Input Mono" charset="0"/>
                <a:cs typeface="Input Mono" charset="0"/>
              </a:rPr>
              <a:t>rowNode.getChildCount</a:t>
            </a:r>
            <a:r>
              <a:rPr lang="en-US" sz="1400" b="0" dirty="0">
                <a:latin typeface="Input Mono" charset="0"/>
                <a:ea typeface="Input Mono" charset="0"/>
                <a:cs typeface="Input Mono" charset="0"/>
              </a:rPr>
              <a:t>() &lt; 2 || !</a:t>
            </a:r>
            <a:r>
              <a:rPr lang="en-US" sz="1400" b="0" dirty="0" err="1">
                <a:latin typeface="Input Mono" charset="0"/>
                <a:ea typeface="Input Mono" charset="0"/>
                <a:cs typeface="Input Mono" charset="0"/>
              </a:rPr>
              <a:t>rowNode.getChild</a:t>
            </a:r>
            <a:r>
              <a:rPr lang="en-US" sz="1400" b="0" dirty="0">
                <a:latin typeface="Input Mono" charset="0"/>
                <a:ea typeface="Input Mono" charset="0"/>
                <a:cs typeface="Input Mono" charset="0"/>
              </a:rPr>
              <a:t>(1).</a:t>
            </a:r>
            <a:r>
              <a:rPr lang="en-US" sz="1400" b="0" dirty="0" err="1">
                <a:latin typeface="Input Mono" charset="0"/>
                <a:ea typeface="Input Mono" charset="0"/>
                <a:cs typeface="Input Mono" charset="0"/>
              </a:rPr>
              <a:t>isCheckable</a:t>
            </a:r>
            <a:r>
              <a:rPr lang="en-US" sz="1400" b="0" dirty="0">
                <a:latin typeface="Input Mono" charset="0"/>
                <a:ea typeface="Input Mono" charset="0"/>
                <a:cs typeface="Input Mono" charset="0"/>
              </a:rPr>
              <a:t>())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rowNode.recycle</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return;</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CharSequence</a:t>
            </a: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taskLabel</a:t>
            </a:r>
            <a:r>
              <a:rPr lang="en-US" sz="1400" b="0" dirty="0">
                <a:latin typeface="Input Mono" charset="0"/>
                <a:ea typeface="Input Mono" charset="0"/>
                <a:cs typeface="Input Mono" charset="0"/>
              </a:rPr>
              <a:t> = </a:t>
            </a:r>
            <a:r>
              <a:rPr lang="en-US" sz="1400" b="0" dirty="0" err="1">
                <a:latin typeface="Input Mono" charset="0"/>
                <a:ea typeface="Input Mono" charset="0"/>
                <a:cs typeface="Input Mono" charset="0"/>
              </a:rPr>
              <a:t>labelNode.getText</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final </a:t>
            </a:r>
            <a:r>
              <a:rPr lang="en-US" sz="1400" b="0" dirty="0" err="1">
                <a:latin typeface="Input Mono" charset="0"/>
                <a:ea typeface="Input Mono" charset="0"/>
                <a:cs typeface="Input Mono" charset="0"/>
              </a:rPr>
              <a:t>boolean</a:t>
            </a: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isComplete</a:t>
            </a:r>
            <a:r>
              <a:rPr lang="en-US" sz="1400" b="0" dirty="0">
                <a:latin typeface="Input Mono" charset="0"/>
                <a:ea typeface="Input Mono" charset="0"/>
                <a:cs typeface="Input Mono" charset="0"/>
              </a:rPr>
              <a:t> = </a:t>
            </a:r>
            <a:r>
              <a:rPr lang="en-US" sz="1400" b="0" dirty="0" err="1">
                <a:latin typeface="Input Mono" charset="0"/>
                <a:ea typeface="Input Mono" charset="0"/>
                <a:cs typeface="Input Mono" charset="0"/>
              </a:rPr>
              <a:t>completeNode.isChecked</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String </a:t>
            </a:r>
            <a:r>
              <a:rPr lang="en-US" sz="1400" b="0" dirty="0" err="1">
                <a:latin typeface="Input Mono" charset="0"/>
                <a:ea typeface="Input Mono" charset="0"/>
                <a:cs typeface="Input Mono" charset="0"/>
              </a:rPr>
              <a:t>completeStr</a:t>
            </a:r>
            <a:r>
              <a:rPr lang="en-US" sz="1400" b="0" dirty="0">
                <a:latin typeface="Input Mono" charset="0"/>
                <a:ea typeface="Input Mono" charset="0"/>
                <a:cs typeface="Input Mono" charset="0"/>
              </a:rPr>
              <a:t> = null;</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if (</a:t>
            </a:r>
            <a:r>
              <a:rPr lang="en-US" sz="1400" b="0" dirty="0" err="1">
                <a:latin typeface="Input Mono" charset="0"/>
                <a:ea typeface="Input Mono" charset="0"/>
                <a:cs typeface="Input Mono" charset="0"/>
              </a:rPr>
              <a:t>isComplete</a:t>
            </a:r>
            <a:r>
              <a:rPr lang="en-US" sz="1400" b="0" dirty="0">
                <a:latin typeface="Input Mono" charset="0"/>
                <a:ea typeface="Input Mono" charset="0"/>
                <a:cs typeface="Input Mono" charset="0"/>
              </a:rPr>
              <a:t>)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completeStr</a:t>
            </a:r>
            <a:r>
              <a:rPr lang="en-US" sz="1400" b="0" dirty="0">
                <a:latin typeface="Input Mono" charset="0"/>
                <a:ea typeface="Input Mono" charset="0"/>
                <a:cs typeface="Input Mono" charset="0"/>
              </a:rPr>
              <a:t> = </a:t>
            </a:r>
            <a:r>
              <a:rPr lang="en-US" sz="1400" b="0" dirty="0" err="1">
                <a:latin typeface="Input Mono" charset="0"/>
                <a:ea typeface="Input Mono" charset="0"/>
                <a:cs typeface="Input Mono" charset="0"/>
              </a:rPr>
              <a:t>getString</a:t>
            </a:r>
            <a:r>
              <a:rPr lang="en-US" sz="1400" b="0" dirty="0">
                <a:latin typeface="Input Mono" charset="0"/>
                <a:ea typeface="Input Mono" charset="0"/>
                <a:cs typeface="Input Mono" charset="0"/>
              </a:rPr>
              <a:t>(</a:t>
            </a:r>
            <a:r>
              <a:rPr lang="en-US" sz="1400" b="0" dirty="0" err="1">
                <a:latin typeface="Input Mono" charset="0"/>
                <a:ea typeface="Input Mono" charset="0"/>
                <a:cs typeface="Input Mono" charset="0"/>
              </a:rPr>
              <a:t>R.string.checked</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 else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completeStr</a:t>
            </a:r>
            <a:r>
              <a:rPr lang="en-US" sz="1400" b="0" dirty="0">
                <a:latin typeface="Input Mono" charset="0"/>
                <a:ea typeface="Input Mono" charset="0"/>
                <a:cs typeface="Input Mono" charset="0"/>
              </a:rPr>
              <a:t> = </a:t>
            </a:r>
            <a:r>
              <a:rPr lang="en-US" sz="1400" b="0" dirty="0" err="1">
                <a:latin typeface="Input Mono" charset="0"/>
                <a:ea typeface="Input Mono" charset="0"/>
                <a:cs typeface="Input Mono" charset="0"/>
              </a:rPr>
              <a:t>getString</a:t>
            </a:r>
            <a:r>
              <a:rPr lang="en-US" sz="1400" b="0" dirty="0">
                <a:latin typeface="Input Mono" charset="0"/>
                <a:ea typeface="Input Mono" charset="0"/>
                <a:cs typeface="Input Mono" charset="0"/>
              </a:rPr>
              <a:t>(</a:t>
            </a:r>
            <a:r>
              <a:rPr lang="en-US" sz="1400" b="0" dirty="0" err="1">
                <a:latin typeface="Input Mono" charset="0"/>
                <a:ea typeface="Input Mono" charset="0"/>
                <a:cs typeface="Input Mono" charset="0"/>
              </a:rPr>
              <a:t>R.string.not_checked</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String </a:t>
            </a:r>
            <a:r>
              <a:rPr lang="en-US" sz="1400" b="0" dirty="0" err="1">
                <a:latin typeface="Input Mono" charset="0"/>
                <a:ea typeface="Input Mono" charset="0"/>
                <a:cs typeface="Input Mono" charset="0"/>
              </a:rPr>
              <a:t>reportStr</a:t>
            </a:r>
            <a:r>
              <a:rPr lang="en-US" sz="1400" b="0" dirty="0">
                <a:latin typeface="Input Mono" charset="0"/>
                <a:ea typeface="Input Mono" charset="0"/>
                <a:cs typeface="Input Mono" charset="0"/>
              </a:rPr>
              <a:t> = </a:t>
            </a:r>
            <a:r>
              <a:rPr lang="en-US" sz="1400" b="0" dirty="0" err="1">
                <a:latin typeface="Input Mono" charset="0"/>
                <a:ea typeface="Input Mono" charset="0"/>
                <a:cs typeface="Input Mono" charset="0"/>
              </a:rPr>
              <a:t>taskLabel</a:t>
            </a:r>
            <a:r>
              <a:rPr lang="en-US" sz="1400" b="0" dirty="0">
                <a:latin typeface="Input Mono" charset="0"/>
                <a:ea typeface="Input Mono" charset="0"/>
                <a:cs typeface="Input Mono" charset="0"/>
              </a:rPr>
              <a:t> + </a:t>
            </a:r>
            <a:r>
              <a:rPr lang="en-US" sz="1400" b="0" dirty="0" err="1">
                <a:latin typeface="Input Mono" charset="0"/>
                <a:ea typeface="Input Mono" charset="0"/>
                <a:cs typeface="Input Mono" charset="0"/>
              </a:rPr>
              <a:t>completeStr</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    </a:t>
            </a:r>
            <a:r>
              <a:rPr lang="en-US" sz="1400" b="0" dirty="0" err="1">
                <a:latin typeface="Input Mono" charset="0"/>
                <a:ea typeface="Input Mono" charset="0"/>
                <a:cs typeface="Input Mono" charset="0"/>
              </a:rPr>
              <a:t>speakToUser</a:t>
            </a:r>
            <a:r>
              <a:rPr lang="en-US" sz="1400" b="0" dirty="0">
                <a:latin typeface="Input Mono" charset="0"/>
                <a:ea typeface="Input Mono" charset="0"/>
                <a:cs typeface="Input Mono" charset="0"/>
              </a:rPr>
              <a:t>(</a:t>
            </a:r>
            <a:r>
              <a:rPr lang="en-US" sz="1400" b="0" dirty="0" err="1">
                <a:latin typeface="Input Mono" charset="0"/>
                <a:ea typeface="Input Mono" charset="0"/>
                <a:cs typeface="Input Mono" charset="0"/>
              </a:rPr>
              <a:t>reportStr</a:t>
            </a: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r>
              <a:rPr lang="en-US" sz="1400" b="0" dirty="0">
                <a:latin typeface="Input Mono" charset="0"/>
                <a:ea typeface="Input Mono" charset="0"/>
                <a:cs typeface="Input Mono" charset="0"/>
              </a:rPr>
              <a:t>}</a:t>
            </a:r>
            <a:br>
              <a:rPr lang="en-US" sz="1400" b="0" dirty="0">
                <a:latin typeface="Input Mono" charset="0"/>
                <a:ea typeface="Input Mono" charset="0"/>
                <a:cs typeface="Input Mono" charset="0"/>
              </a:rPr>
            </a:br>
            <a:endParaRPr lang="en-US" sz="1400" b="0" dirty="0" smtClean="0">
              <a:latin typeface="Input Mono" charset="0"/>
              <a:ea typeface="Input Mono" charset="0"/>
              <a:cs typeface="Input Mono" charset="0"/>
            </a:endParaRPr>
          </a:p>
          <a:p>
            <a:r>
              <a:rPr lang="en-US" sz="1800" b="0" dirty="0"/>
              <a:t>Now you have a complete, functioning accessibility service. Try configuring how it interacts with the user, by adding Android's </a:t>
            </a:r>
            <a:r>
              <a:rPr lang="en-US" sz="1800" b="0" dirty="0">
                <a:hlinkClick r:id="rId2"/>
              </a:rPr>
              <a:t>text-to-speech engine</a:t>
            </a:r>
            <a:r>
              <a:rPr lang="en-US" sz="1800" b="0" dirty="0"/>
              <a:t>, or using a </a:t>
            </a:r>
            <a:r>
              <a:rPr lang="en-US" sz="1800" b="0" dirty="0">
                <a:hlinkClick r:id="rId3"/>
              </a:rPr>
              <a:t>Vibrator</a:t>
            </a:r>
            <a:r>
              <a:rPr lang="en-US" sz="1800" b="0" dirty="0"/>
              <a:t> to provide haptic feedback!</a:t>
            </a:r>
            <a:endParaRPr lang="en-US" sz="1800" b="0" dirty="0">
              <a:latin typeface="Input Mono" charset="0"/>
              <a:ea typeface="Input Mono" charset="0"/>
              <a:cs typeface="Input Mono" charset="0"/>
            </a:endParaRPr>
          </a:p>
        </p:txBody>
      </p:sp>
      <p:sp>
        <p:nvSpPr>
          <p:cNvPr id="3" name="Title 2"/>
          <p:cNvSpPr>
            <a:spLocks noGrp="1"/>
          </p:cNvSpPr>
          <p:nvPr>
            <p:ph type="title"/>
          </p:nvPr>
        </p:nvSpPr>
        <p:spPr>
          <a:xfrm>
            <a:off x="847126" y="282831"/>
            <a:ext cx="10512862" cy="777874"/>
          </a:xfrm>
        </p:spPr>
        <p:txBody>
          <a:bodyPr>
            <a:normAutofit/>
          </a:bodyPr>
          <a:lstStyle/>
          <a:p>
            <a:r>
              <a:rPr lang="en-US" sz="4000" dirty="0"/>
              <a:t>Query </a:t>
            </a:r>
            <a:r>
              <a:rPr lang="en-US" sz="4000" dirty="0" smtClean="0"/>
              <a:t>View </a:t>
            </a:r>
            <a:r>
              <a:rPr lang="en-US" sz="4000" dirty="0"/>
              <a:t>Hierarchy for More </a:t>
            </a:r>
            <a:r>
              <a:rPr lang="en-US" sz="4000" dirty="0" smtClean="0"/>
              <a:t>Context - Code</a:t>
            </a:r>
            <a:endParaRPr lang="en-US" sz="4000" dirty="0"/>
          </a:p>
        </p:txBody>
      </p:sp>
    </p:spTree>
    <p:extLst>
      <p:ext uri="{BB962C8B-B14F-4D97-AF65-F5344CB8AC3E}">
        <p14:creationId xmlns:p14="http://schemas.microsoft.com/office/powerpoint/2010/main" val="146856159"/>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414019"/>
            <a:ext cx="7844691" cy="4458879"/>
          </a:xfrm>
        </p:spPr>
        <p:txBody>
          <a:bodyPr>
            <a:normAutofit fontScale="92500"/>
          </a:bodyPr>
          <a:lstStyle/>
          <a:p>
            <a:r>
              <a:rPr lang="en-US" b="0" dirty="0"/>
              <a:t>Testing for accessibility lets you experience your app from the perspective of your users and find usability issues that you might otherwise </a:t>
            </a:r>
            <a:r>
              <a:rPr lang="en-US" b="0"/>
              <a:t>miss</a:t>
            </a:r>
            <a:r>
              <a:rPr lang="en-US" b="0" smtClean="0"/>
              <a:t>.</a:t>
            </a:r>
          </a:p>
          <a:p>
            <a:r>
              <a:rPr lang="en-US" b="0" dirty="0" smtClean="0"/>
              <a:t>Accessibility </a:t>
            </a:r>
            <a:r>
              <a:rPr lang="en-US" b="0" dirty="0"/>
              <a:t>testing can reveal opportunities to make your app more powerful and versatile for all your users, including those with disabilities.</a:t>
            </a:r>
          </a:p>
        </p:txBody>
      </p:sp>
      <p:sp>
        <p:nvSpPr>
          <p:cNvPr id="3" name="Title 2"/>
          <p:cNvSpPr>
            <a:spLocks noGrp="1"/>
          </p:cNvSpPr>
          <p:nvPr>
            <p:ph type="title"/>
          </p:nvPr>
        </p:nvSpPr>
        <p:spPr>
          <a:xfrm>
            <a:off x="828838" y="184340"/>
            <a:ext cx="10512862" cy="983457"/>
          </a:xfrm>
        </p:spPr>
        <p:txBody>
          <a:bodyPr/>
          <a:lstStyle/>
          <a:p>
            <a:r>
              <a:rPr lang="en-US" dirty="0"/>
              <a:t>Testing Your App's </a:t>
            </a:r>
            <a:r>
              <a:rPr lang="en-US" dirty="0" smtClean="0"/>
              <a:t>Accessibility</a:t>
            </a:r>
            <a:endParaRPr lang="en-US" dirty="0"/>
          </a:p>
        </p:txBody>
      </p:sp>
      <p:sp>
        <p:nvSpPr>
          <p:cNvPr id="4" name="Rectangle 3"/>
          <p:cNvSpPr/>
          <p:nvPr/>
        </p:nvSpPr>
        <p:spPr>
          <a:xfrm>
            <a:off x="8345865" y="1348583"/>
            <a:ext cx="3739298" cy="4770537"/>
          </a:xfrm>
          <a:prstGeom prst="rect">
            <a:avLst/>
          </a:prstGeom>
        </p:spPr>
        <p:txBody>
          <a:bodyPr wrap="square">
            <a:spAutoFit/>
          </a:bodyPr>
          <a:lstStyle/>
          <a:p>
            <a:r>
              <a:rPr lang="en-US" sz="1600" b="1" dirty="0"/>
              <a:t>In this document</a:t>
            </a:r>
          </a:p>
          <a:p>
            <a:pPr>
              <a:buFont typeface="+mj-lt"/>
              <a:buAutoNum type="arabicPeriod"/>
            </a:pPr>
            <a:r>
              <a:rPr lang="en-US" sz="1600" dirty="0">
                <a:hlinkClick r:id="rId3" action="ppaction://hlinksldjump"/>
              </a:rPr>
              <a:t>Manual testing</a:t>
            </a:r>
            <a:r>
              <a:rPr lang="en-US" sz="1600" dirty="0"/>
              <a:t> </a:t>
            </a:r>
          </a:p>
          <a:p>
            <a:pPr marL="742950" lvl="1" indent="-285750">
              <a:buFont typeface="+mj-lt"/>
              <a:buAutoNum type="arabicPeriod"/>
            </a:pPr>
            <a:r>
              <a:rPr lang="en-US" sz="1600" dirty="0">
                <a:hlinkClick r:id="rId4" action="ppaction://hlinksldjump"/>
              </a:rPr>
              <a:t>TalkBack</a:t>
            </a:r>
            <a:endParaRPr lang="en-US" sz="1600" dirty="0"/>
          </a:p>
          <a:p>
            <a:pPr marL="742950" lvl="1" indent="-285750">
              <a:buFont typeface="+mj-lt"/>
              <a:buAutoNum type="arabicPeriod"/>
            </a:pPr>
            <a:r>
              <a:rPr lang="en-US" sz="1600" dirty="0">
                <a:hlinkClick r:id="rId5"/>
              </a:rPr>
              <a:t>Switch Access</a:t>
            </a:r>
            <a:endParaRPr lang="en-US" sz="1600" dirty="0"/>
          </a:p>
          <a:p>
            <a:pPr marL="742950" lvl="1" indent="-285750">
              <a:buFont typeface="+mj-lt"/>
              <a:buAutoNum type="arabicPeriod"/>
            </a:pPr>
            <a:r>
              <a:rPr lang="en-US" sz="1600" dirty="0">
                <a:hlinkClick r:id="rId6" action="ppaction://hlinksldjump"/>
              </a:rPr>
              <a:t>Other services</a:t>
            </a:r>
            <a:endParaRPr lang="en-US" sz="1600" dirty="0"/>
          </a:p>
          <a:p>
            <a:pPr>
              <a:buFont typeface="+mj-lt"/>
              <a:buAutoNum type="arabicPeriod"/>
            </a:pPr>
            <a:r>
              <a:rPr lang="en-US" sz="1600" dirty="0">
                <a:hlinkClick r:id="rId7" action="ppaction://hlinksldjump"/>
              </a:rPr>
              <a:t>Analysis tools</a:t>
            </a:r>
            <a:r>
              <a:rPr lang="en-US" sz="1600" dirty="0"/>
              <a:t> </a:t>
            </a:r>
          </a:p>
          <a:p>
            <a:pPr marL="742950" lvl="1" indent="-285750">
              <a:buFont typeface="+mj-lt"/>
              <a:buAutoNum type="arabicPeriod"/>
            </a:pPr>
            <a:r>
              <a:rPr lang="en-US" sz="1600" dirty="0">
                <a:hlinkClick r:id="rId7" action="ppaction://hlinksldjump"/>
              </a:rPr>
              <a:t>Accessibility Scanner</a:t>
            </a:r>
            <a:endParaRPr lang="en-US" sz="1600" dirty="0"/>
          </a:p>
          <a:p>
            <a:pPr marL="742950" lvl="1" indent="-285750">
              <a:buFont typeface="+mj-lt"/>
              <a:buAutoNum type="arabicPeriod"/>
            </a:pPr>
            <a:r>
              <a:rPr lang="en-US" sz="1600" dirty="0">
                <a:hlinkClick r:id="rId8" action="ppaction://hlinksldjump"/>
              </a:rPr>
              <a:t>Node tree debugging</a:t>
            </a:r>
            <a:endParaRPr lang="en-US" sz="1600" dirty="0"/>
          </a:p>
          <a:p>
            <a:pPr marL="742950" lvl="1" indent="-285750">
              <a:buFont typeface="+mj-lt"/>
              <a:buAutoNum type="arabicPeriod"/>
            </a:pPr>
            <a:r>
              <a:rPr lang="en-US" sz="1600" dirty="0">
                <a:hlinkClick r:id="rId9" action="ppaction://hlinksldjump"/>
              </a:rPr>
              <a:t>UI Automator Viewer</a:t>
            </a:r>
            <a:endParaRPr lang="en-US" sz="1600" dirty="0"/>
          </a:p>
          <a:p>
            <a:pPr marL="742950" lvl="1" indent="-285750">
              <a:buFont typeface="+mj-lt"/>
              <a:buAutoNum type="arabicPeriod"/>
            </a:pPr>
            <a:r>
              <a:rPr lang="en-US" sz="1600" dirty="0">
                <a:hlinkClick r:id="rId10" action="ppaction://hlinksldjump"/>
              </a:rPr>
              <a:t>Lint</a:t>
            </a:r>
            <a:endParaRPr lang="en-US" sz="1600" dirty="0"/>
          </a:p>
          <a:p>
            <a:pPr>
              <a:buFont typeface="+mj-lt"/>
              <a:buAutoNum type="arabicPeriod"/>
            </a:pPr>
            <a:r>
              <a:rPr lang="en-US" sz="1600" dirty="0">
                <a:hlinkClick r:id="rId11" action="ppaction://hlinksldjump"/>
              </a:rPr>
              <a:t>Automated testing</a:t>
            </a:r>
            <a:r>
              <a:rPr lang="en-US" sz="1600" dirty="0"/>
              <a:t> </a:t>
            </a:r>
          </a:p>
          <a:p>
            <a:pPr marL="742950" lvl="1" indent="-285750">
              <a:buFont typeface="+mj-lt"/>
              <a:buAutoNum type="arabicPeriod"/>
            </a:pPr>
            <a:r>
              <a:rPr lang="en-US" sz="1600" dirty="0">
                <a:hlinkClick r:id="rId12" action="ppaction://hlinksldjump"/>
              </a:rPr>
              <a:t>Espresso</a:t>
            </a:r>
            <a:endParaRPr lang="en-US" sz="1600" dirty="0"/>
          </a:p>
          <a:p>
            <a:pPr marL="742950" lvl="1" indent="-285750">
              <a:buFont typeface="+mj-lt"/>
              <a:buAutoNum type="arabicPeriod"/>
            </a:pPr>
            <a:r>
              <a:rPr lang="en-US" sz="1600" dirty="0">
                <a:hlinkClick r:id="rId13" action="ppaction://hlinksldjump"/>
              </a:rPr>
              <a:t>Robolectric</a:t>
            </a:r>
            <a:endParaRPr lang="en-US" sz="1600" dirty="0"/>
          </a:p>
          <a:p>
            <a:pPr>
              <a:buFont typeface="+mj-lt"/>
              <a:buAutoNum type="arabicPeriod"/>
            </a:pPr>
            <a:r>
              <a:rPr lang="en-US" sz="1600" dirty="0">
                <a:hlinkClick r:id="rId14" action="ppaction://hlinksldjump"/>
              </a:rPr>
              <a:t>User testing</a:t>
            </a:r>
            <a:endParaRPr lang="en-US" sz="1600" dirty="0"/>
          </a:p>
          <a:p>
            <a:endParaRPr lang="en-US" sz="1600" b="1" dirty="0" smtClean="0"/>
          </a:p>
          <a:p>
            <a:r>
              <a:rPr lang="en-US" sz="1600" b="1" dirty="0" smtClean="0"/>
              <a:t>You </a:t>
            </a:r>
            <a:r>
              <a:rPr lang="en-US" sz="1600" b="1" dirty="0"/>
              <a:t>should also read</a:t>
            </a:r>
          </a:p>
          <a:p>
            <a:pPr>
              <a:buFont typeface="+mj-lt"/>
              <a:buAutoNum type="arabicPeriod"/>
            </a:pPr>
            <a:r>
              <a:rPr lang="en-US" sz="1600" dirty="0">
                <a:hlinkClick r:id="rId15"/>
              </a:rPr>
              <a:t>Making Apps More Accessible</a:t>
            </a:r>
            <a:r>
              <a:rPr lang="en-US" sz="1600" dirty="0"/>
              <a:t> </a:t>
            </a:r>
          </a:p>
          <a:p>
            <a:pPr>
              <a:buFont typeface="+mj-lt"/>
              <a:buAutoNum type="arabicPeriod"/>
            </a:pPr>
            <a:r>
              <a:rPr lang="en-US" sz="1600" dirty="0">
                <a:hlinkClick r:id="rId16"/>
              </a:rPr>
              <a:t>Android Design: Accessibility</a:t>
            </a:r>
            <a:r>
              <a:rPr lang="en-US" sz="1600" dirty="0"/>
              <a:t> </a:t>
            </a:r>
          </a:p>
          <a:p>
            <a:pPr>
              <a:buFont typeface="+mj-lt"/>
              <a:buAutoNum type="arabicPeriod"/>
            </a:pPr>
            <a:r>
              <a:rPr lang="en-US" sz="1600" dirty="0">
                <a:hlinkClick r:id="rId17"/>
              </a:rPr>
              <a:t>Accessibility Developer Checklist</a:t>
            </a:r>
            <a:r>
              <a:rPr lang="en-US" sz="1600" dirty="0"/>
              <a:t> </a:t>
            </a:r>
          </a:p>
        </p:txBody>
      </p:sp>
    </p:spTree>
    <p:extLst>
      <p:ext uri="{BB962C8B-B14F-4D97-AF65-F5344CB8AC3E}">
        <p14:creationId xmlns:p14="http://schemas.microsoft.com/office/powerpoint/2010/main" val="40689667"/>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oogle Accessibility video introducing Android Accessibility" title="Google Accessibility video introducing Android Accessibility">
            <a:hlinkClick r:id="rId3"/>
          </p:cNvPr>
          <p:cNvPicPr>
            <a:picLocks noGrp="1" noChangeAspect="1"/>
          </p:cNvPicPr>
          <p:nvPr>
            <p:ph sz="quarter" idx="14"/>
          </p:nvPr>
        </p:nvPicPr>
        <p:blipFill>
          <a:blip r:embed="rId4"/>
          <a:stretch>
            <a:fillRect/>
          </a:stretch>
        </p:blipFill>
        <p:spPr>
          <a:xfrm>
            <a:off x="1931210" y="1508290"/>
            <a:ext cx="8245345" cy="4602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4"/>
          <p:cNvSpPr>
            <a:spLocks noGrp="1"/>
          </p:cNvSpPr>
          <p:nvPr>
            <p:ph type="title"/>
          </p:nvPr>
        </p:nvSpPr>
        <p:spPr/>
        <p:txBody>
          <a:bodyPr>
            <a:normAutofit fontScale="90000"/>
          </a:bodyPr>
          <a:lstStyle/>
          <a:p>
            <a:r>
              <a:rPr lang="en-US" dirty="0" smtClean="0"/>
              <a:t>Video: </a:t>
            </a:r>
            <a:r>
              <a:rPr lang="en-US" dirty="0"/>
              <a:t>Developing Accessible Apps for Blind and </a:t>
            </a:r>
            <a:r>
              <a:rPr lang="en-US" dirty="0" smtClean="0"/>
              <a:t/>
            </a:r>
            <a:br>
              <a:rPr lang="en-US" dirty="0" smtClean="0"/>
            </a:br>
            <a:r>
              <a:rPr lang="en-US" dirty="0" smtClean="0"/>
              <a:t>Visually-Impaired </a:t>
            </a:r>
            <a:r>
              <a:rPr lang="en-US" dirty="0"/>
              <a:t>Users</a:t>
            </a:r>
            <a:br>
              <a:rPr lang="en-US" dirty="0"/>
            </a:br>
            <a:endParaRPr lang="en-US" dirty="0"/>
          </a:p>
        </p:txBody>
      </p:sp>
    </p:spTree>
    <p:extLst>
      <p:ext uri="{BB962C8B-B14F-4D97-AF65-F5344CB8AC3E}">
        <p14:creationId xmlns:p14="http://schemas.microsoft.com/office/powerpoint/2010/main" val="171390664"/>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885361"/>
            <a:ext cx="7841546" cy="3919288"/>
          </a:xfrm>
        </p:spPr>
        <p:txBody>
          <a:bodyPr>
            <a:normAutofit fontScale="70000" lnSpcReduction="20000"/>
          </a:bodyPr>
          <a:lstStyle/>
          <a:p>
            <a:r>
              <a:rPr lang="en-US" b="0" dirty="0"/>
              <a:t>For the best results, use all of the approaches described in this doc:</a:t>
            </a:r>
          </a:p>
          <a:p>
            <a:pPr marL="571500" indent="-571500">
              <a:buFont typeface="Arial" charset="0"/>
              <a:buChar char="•"/>
            </a:pPr>
            <a:r>
              <a:rPr lang="en-US" b="0" dirty="0"/>
              <a:t>Manual testing: Interact with your app using Android accessibility services. </a:t>
            </a:r>
          </a:p>
          <a:p>
            <a:pPr marL="571500" indent="-571500">
              <a:buFont typeface="Arial" charset="0"/>
              <a:buChar char="•"/>
            </a:pPr>
            <a:r>
              <a:rPr lang="en-US" b="0" dirty="0"/>
              <a:t>Testing with analysis tools: Use tools to discover opportunities to improve your app's accessibility. </a:t>
            </a:r>
          </a:p>
          <a:p>
            <a:pPr marL="571500" indent="-571500">
              <a:buFont typeface="Arial" charset="0"/>
              <a:buChar char="•"/>
            </a:pPr>
            <a:r>
              <a:rPr lang="en-US" b="0" dirty="0"/>
              <a:t>Automated testing: Turn on accessibility testing in Espresso and Robolectric. </a:t>
            </a:r>
          </a:p>
          <a:p>
            <a:pPr marL="571500" indent="-571500">
              <a:buFont typeface="Arial" charset="0"/>
              <a:buChar char="•"/>
            </a:pPr>
            <a:r>
              <a:rPr lang="en-US" b="0" dirty="0"/>
              <a:t>User testing: Get feedback from real people who interact with your app. </a:t>
            </a:r>
          </a:p>
        </p:txBody>
      </p:sp>
      <p:sp>
        <p:nvSpPr>
          <p:cNvPr id="3" name="Title 2"/>
          <p:cNvSpPr>
            <a:spLocks noGrp="1"/>
          </p:cNvSpPr>
          <p:nvPr>
            <p:ph type="title"/>
          </p:nvPr>
        </p:nvSpPr>
        <p:spPr/>
        <p:txBody>
          <a:bodyPr/>
          <a:lstStyle/>
          <a:p>
            <a:r>
              <a:rPr lang="en-US" dirty="0"/>
              <a:t>Testing Your App's </a:t>
            </a:r>
            <a:r>
              <a:rPr lang="en-US" dirty="0" smtClean="0"/>
              <a:t>Accessibility</a:t>
            </a:r>
            <a:endParaRPr lang="en-US" dirty="0"/>
          </a:p>
        </p:txBody>
      </p:sp>
      <p:pic>
        <p:nvPicPr>
          <p:cNvPr id="62466" name="Picture 2" descr="Collection of mobile devices within a testing rig. Photo by Jeremy Keith on Flickr. ">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8592" y="1885361"/>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818742"/>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6" y="1067490"/>
            <a:ext cx="11105416" cy="1657422"/>
          </a:xfrm>
        </p:spPr>
        <p:txBody>
          <a:bodyPr>
            <a:normAutofit/>
          </a:bodyPr>
          <a:lstStyle/>
          <a:p>
            <a:r>
              <a:rPr lang="en-US" sz="1400" b="0" dirty="0"/>
              <a:t>Manual testing puts you in the shoes of your user. </a:t>
            </a:r>
            <a:endParaRPr lang="en-US" sz="1400" b="0" dirty="0" smtClean="0"/>
          </a:p>
          <a:p>
            <a:r>
              <a:rPr lang="en-US" sz="1400" b="0" dirty="0" smtClean="0"/>
              <a:t>Android </a:t>
            </a:r>
            <a:r>
              <a:rPr lang="en-US" sz="1400" b="0" dirty="0">
                <a:hlinkClick r:id="rId2"/>
              </a:rPr>
              <a:t>AccessibilityService</a:t>
            </a:r>
            <a:r>
              <a:rPr lang="en-US" sz="1400" b="0" dirty="0"/>
              <a:t> objects change the way your app's content is presented to the user and how the user interacts with the content. By interacting with your app using accessibility services, you can experience your app as your users would.</a:t>
            </a:r>
          </a:p>
        </p:txBody>
      </p:sp>
      <p:sp>
        <p:nvSpPr>
          <p:cNvPr id="3" name="Title 2"/>
          <p:cNvSpPr>
            <a:spLocks noGrp="1"/>
          </p:cNvSpPr>
          <p:nvPr>
            <p:ph type="title"/>
          </p:nvPr>
        </p:nvSpPr>
        <p:spPr>
          <a:xfrm>
            <a:off x="837982" y="365127"/>
            <a:ext cx="10512862" cy="777874"/>
          </a:xfrm>
        </p:spPr>
        <p:txBody>
          <a:bodyPr/>
          <a:lstStyle/>
          <a:p>
            <a:r>
              <a:rPr lang="en-US" dirty="0"/>
              <a:t>Manual testing</a:t>
            </a:r>
          </a:p>
        </p:txBody>
      </p:sp>
      <p:pic>
        <p:nvPicPr>
          <p:cNvPr id="5" name="Picture 4" descr="Applicable - Making Apps Accessible from Campus Tel Aviv, A Google Space. " title="Watch the video on YouTube">
            <a:hlinkClick r:id="rId3"/>
          </p:cNvPr>
          <p:cNvPicPr>
            <a:picLocks noChangeAspect="1"/>
          </p:cNvPicPr>
          <p:nvPr/>
        </p:nvPicPr>
        <p:blipFill>
          <a:blip r:embed="rId4"/>
          <a:stretch>
            <a:fillRect/>
          </a:stretch>
        </p:blipFill>
        <p:spPr>
          <a:xfrm>
            <a:off x="2868908" y="2173284"/>
            <a:ext cx="6369950" cy="3561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4282613"/>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095771"/>
            <a:ext cx="11105416" cy="5229615"/>
          </a:xfrm>
        </p:spPr>
        <p:txBody>
          <a:bodyPr>
            <a:normAutofit fontScale="77500" lnSpcReduction="20000"/>
          </a:bodyPr>
          <a:lstStyle/>
          <a:p>
            <a:r>
              <a:rPr lang="en-US" dirty="0"/>
              <a:t>TalkBack</a:t>
            </a:r>
          </a:p>
          <a:p>
            <a:r>
              <a:rPr lang="en-US" b="0" dirty="0"/>
              <a:t>TalkBack is Android's built-in screen reader. When TalkBack is on, users can interact with their Android device without seeing the screen. Users with visual impairments may rely on TalkBack to use your app.</a:t>
            </a:r>
          </a:p>
          <a:p>
            <a:r>
              <a:rPr lang="en-US" dirty="0"/>
              <a:t>Turn on TalkBack</a:t>
            </a:r>
          </a:p>
          <a:p>
            <a:pPr marL="742950" indent="-742950">
              <a:buFont typeface="+mj-lt"/>
              <a:buAutoNum type="arabicPeriod"/>
            </a:pPr>
            <a:r>
              <a:rPr lang="en-US" b="0" dirty="0"/>
              <a:t>Open your device's Settings app.</a:t>
            </a:r>
          </a:p>
          <a:p>
            <a:pPr marL="742950" indent="-742950">
              <a:buFont typeface="+mj-lt"/>
              <a:buAutoNum type="arabicPeriod"/>
            </a:pPr>
            <a:r>
              <a:rPr lang="en-US" b="0" dirty="0"/>
              <a:t>Navigate to Accessibility and select TalkBack.</a:t>
            </a:r>
          </a:p>
          <a:p>
            <a:pPr marL="742950" indent="-742950">
              <a:buFont typeface="+mj-lt"/>
              <a:buAutoNum type="arabicPeriod"/>
            </a:pPr>
            <a:r>
              <a:rPr lang="en-US" b="0" dirty="0"/>
              <a:t>At the top of the TalkBack screen, press On/Off to turn on TalkBack. </a:t>
            </a:r>
          </a:p>
          <a:p>
            <a:pPr marL="742950" indent="-742950">
              <a:buFont typeface="+mj-lt"/>
              <a:buAutoNum type="arabicPeriod"/>
            </a:pPr>
            <a:r>
              <a:rPr lang="en-US" b="0" dirty="0"/>
              <a:t>In the confirmation dialog, select OK to confirm permissions.</a:t>
            </a:r>
          </a:p>
          <a:p>
            <a:pPr marL="274320" lvl="3" indent="0">
              <a:buNone/>
            </a:pPr>
            <a:endParaRPr lang="en-US" b="0" dirty="0" smtClean="0"/>
          </a:p>
          <a:p>
            <a:pPr marL="274320" lvl="3" indent="0">
              <a:buNone/>
            </a:pPr>
            <a:r>
              <a:rPr lang="en-US" b="0" dirty="0" smtClean="0"/>
              <a:t>Note</a:t>
            </a:r>
            <a:r>
              <a:rPr lang="en-US" b="0" dirty="0"/>
              <a:t>: The first time you enable TalkBack, a tutorial launches. </a:t>
            </a:r>
            <a:r>
              <a:rPr lang="en-US" b="0" dirty="0" smtClean="0"/>
              <a:t/>
            </a:r>
            <a:br>
              <a:rPr lang="en-US" b="0" dirty="0" smtClean="0"/>
            </a:br>
            <a:r>
              <a:rPr lang="en-US" b="0" dirty="0" smtClean="0"/>
              <a:t>To </a:t>
            </a:r>
            <a:r>
              <a:rPr lang="en-US" b="0" dirty="0"/>
              <a:t>open the tutorial again in the future, navigate to Settings &gt; Accessibility &gt; TalkBack &gt; Settings &gt; Launch TalkBack tutorial.</a:t>
            </a:r>
          </a:p>
          <a:p>
            <a:endParaRPr lang="en-US" b="0" dirty="0"/>
          </a:p>
        </p:txBody>
      </p:sp>
      <p:sp>
        <p:nvSpPr>
          <p:cNvPr id="3" name="Title 2"/>
          <p:cNvSpPr>
            <a:spLocks noGrp="1"/>
          </p:cNvSpPr>
          <p:nvPr>
            <p:ph type="title"/>
          </p:nvPr>
        </p:nvSpPr>
        <p:spPr/>
        <p:txBody>
          <a:bodyPr/>
          <a:lstStyle/>
          <a:p>
            <a:r>
              <a:rPr lang="en-US" dirty="0" smtClean="0"/>
              <a:t>TalkBack Screen Reader</a:t>
            </a:r>
            <a:endParaRPr lang="en-US" dirty="0"/>
          </a:p>
        </p:txBody>
      </p:sp>
    </p:spTree>
    <p:extLst>
      <p:ext uri="{BB962C8B-B14F-4D97-AF65-F5344CB8AC3E}">
        <p14:creationId xmlns:p14="http://schemas.microsoft.com/office/powerpoint/2010/main" val="269243691"/>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69149"/>
            <a:ext cx="6257845" cy="4466043"/>
          </a:xfrm>
        </p:spPr>
        <p:txBody>
          <a:bodyPr>
            <a:normAutofit fontScale="85000" lnSpcReduction="20000"/>
          </a:bodyPr>
          <a:lstStyle/>
          <a:p>
            <a:r>
              <a:rPr lang="en-US" b="0" dirty="0" smtClean="0"/>
              <a:t>After </a:t>
            </a:r>
            <a:r>
              <a:rPr lang="en-US" b="0" dirty="0"/>
              <a:t>TalkBack is on, there are two common ways to navigate:</a:t>
            </a:r>
          </a:p>
          <a:p>
            <a:r>
              <a:rPr lang="en-US" b="1" dirty="0"/>
              <a:t>Linear navigation</a:t>
            </a:r>
            <a:r>
              <a:rPr lang="en-US" b="0" dirty="0"/>
              <a:t>: Quickly swipe right or left to navigate through screen elements in sequence. Double-tap anywhere to select. </a:t>
            </a:r>
          </a:p>
          <a:p>
            <a:r>
              <a:rPr lang="en-US" b="1" dirty="0"/>
              <a:t>Explore by touch</a:t>
            </a:r>
            <a:r>
              <a:rPr lang="en-US" b="0" dirty="0"/>
              <a:t>: Drag your finger over the screen to hear what's under your finger. Double-tap anywhere to select. </a:t>
            </a:r>
          </a:p>
          <a:p>
            <a:endParaRPr lang="en-US" b="0" dirty="0"/>
          </a:p>
        </p:txBody>
      </p:sp>
      <p:sp>
        <p:nvSpPr>
          <p:cNvPr id="3" name="Title 2"/>
          <p:cNvSpPr>
            <a:spLocks noGrp="1"/>
          </p:cNvSpPr>
          <p:nvPr>
            <p:ph type="title"/>
          </p:nvPr>
        </p:nvSpPr>
        <p:spPr>
          <a:xfrm>
            <a:off x="883702" y="200534"/>
            <a:ext cx="10512862" cy="1004023"/>
          </a:xfrm>
        </p:spPr>
        <p:txBody>
          <a:bodyPr/>
          <a:lstStyle/>
          <a:p>
            <a:r>
              <a:rPr lang="en-US" dirty="0"/>
              <a:t>Explore your app with TalkBack</a:t>
            </a:r>
            <a:endParaRPr lang="en-US" dirty="0"/>
          </a:p>
        </p:txBody>
      </p:sp>
      <p:pic>
        <p:nvPicPr>
          <p:cNvPr id="4" name="Picture 3" descr="Using Android Talkback video on YouTube by Ted Drake">
            <a:hlinkClick r:id="rId2"/>
          </p:cNvPr>
          <p:cNvPicPr>
            <a:picLocks noChangeAspect="1"/>
          </p:cNvPicPr>
          <p:nvPr/>
        </p:nvPicPr>
        <p:blipFill>
          <a:blip r:embed="rId3"/>
          <a:stretch>
            <a:fillRect/>
          </a:stretch>
        </p:blipFill>
        <p:spPr>
          <a:xfrm>
            <a:off x="6953125" y="2045615"/>
            <a:ext cx="5117684" cy="2712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611074"/>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41705" y="1673352"/>
            <a:ext cx="11105416" cy="4569266"/>
          </a:xfrm>
        </p:spPr>
        <p:txBody>
          <a:bodyPr>
            <a:normAutofit fontScale="77500" lnSpcReduction="20000"/>
          </a:bodyPr>
          <a:lstStyle/>
          <a:p>
            <a:pPr marL="742950" indent="-742950">
              <a:buFont typeface="+mj-lt"/>
              <a:buAutoNum type="arabicPeriod"/>
            </a:pPr>
            <a:r>
              <a:rPr lang="en-US" b="0" dirty="0" smtClean="0"/>
              <a:t>Open </a:t>
            </a:r>
            <a:r>
              <a:rPr lang="en-US" b="0" dirty="0"/>
              <a:t>your app.</a:t>
            </a:r>
          </a:p>
          <a:p>
            <a:pPr marL="742950" indent="-742950">
              <a:buFont typeface="+mj-lt"/>
              <a:buAutoNum type="arabicPeriod"/>
            </a:pPr>
            <a:r>
              <a:rPr lang="en-US" b="0" dirty="0"/>
              <a:t>Swipe through each element in sequence.</a:t>
            </a:r>
          </a:p>
          <a:p>
            <a:pPr marL="742950" indent="-742950">
              <a:buFont typeface="+mj-lt"/>
              <a:buAutoNum type="arabicPeriod"/>
            </a:pPr>
            <a:r>
              <a:rPr lang="en-US" b="0" dirty="0"/>
              <a:t>As you navigate, look for the following issues:</a:t>
            </a:r>
          </a:p>
          <a:p>
            <a:pPr marL="1017270" lvl="2" indent="-742950"/>
            <a:r>
              <a:rPr lang="en-US" dirty="0"/>
              <a:t>Does the spoken feedback for each element convey its content or purpose appropriately? (Learn how to </a:t>
            </a:r>
            <a:r>
              <a:rPr lang="en-US" dirty="0">
                <a:hlinkClick r:id="rId2"/>
              </a:rPr>
              <a:t>write meaningful labels</a:t>
            </a:r>
            <a:r>
              <a:rPr lang="en-US" dirty="0"/>
              <a:t>.) </a:t>
            </a:r>
          </a:p>
          <a:p>
            <a:pPr marL="1017270" lvl="2" indent="-742950"/>
            <a:r>
              <a:rPr lang="en-US" dirty="0"/>
              <a:t>Are announcements succinct, or are they needlessly verbose?</a:t>
            </a:r>
          </a:p>
          <a:p>
            <a:pPr marL="1017270" lvl="2" indent="-742950"/>
            <a:r>
              <a:rPr lang="en-US" dirty="0"/>
              <a:t>Are you able to complete the main workflows easily?</a:t>
            </a:r>
          </a:p>
          <a:p>
            <a:pPr marL="1017270" lvl="2" indent="-742950"/>
            <a:r>
              <a:rPr lang="en-US" dirty="0"/>
              <a:t>Are you able to reach every element by swiping?</a:t>
            </a:r>
          </a:p>
          <a:p>
            <a:pPr marL="1017270" lvl="2" indent="-742950"/>
            <a:r>
              <a:rPr lang="en-US" dirty="0"/>
              <a:t>If alerts or other temporary messages appear, are they read aloud?</a:t>
            </a:r>
          </a:p>
          <a:p>
            <a:r>
              <a:rPr lang="en-US" b="0" dirty="0"/>
              <a:t>For more information and tips, refer to </a:t>
            </a:r>
            <a:r>
              <a:rPr lang="en-US" b="0" dirty="0">
                <a:hlinkClick r:id="rId3"/>
              </a:rPr>
              <a:t>TalkBack user documentation</a:t>
            </a:r>
            <a:r>
              <a:rPr lang="en-US" b="0" dirty="0"/>
              <a:t>.</a:t>
            </a:r>
          </a:p>
          <a:p>
            <a:endParaRPr lang="en-US" b="0" dirty="0"/>
          </a:p>
        </p:txBody>
      </p:sp>
      <p:sp>
        <p:nvSpPr>
          <p:cNvPr id="3" name="Title 2"/>
          <p:cNvSpPr>
            <a:spLocks noGrp="1"/>
          </p:cNvSpPr>
          <p:nvPr>
            <p:ph type="title"/>
          </p:nvPr>
        </p:nvSpPr>
        <p:spPr>
          <a:xfrm>
            <a:off x="837982" y="365127"/>
            <a:ext cx="10512862" cy="869314"/>
          </a:xfrm>
        </p:spPr>
        <p:txBody>
          <a:bodyPr/>
          <a:lstStyle/>
          <a:p>
            <a:r>
              <a:rPr lang="en-US" dirty="0" smtClean="0"/>
              <a:t>Explore Your App </a:t>
            </a:r>
            <a:r>
              <a:rPr lang="en-US" dirty="0"/>
              <a:t>with TalkBack</a:t>
            </a:r>
          </a:p>
        </p:txBody>
      </p:sp>
    </p:spTree>
    <p:extLst>
      <p:ext uri="{BB962C8B-B14F-4D97-AF65-F5344CB8AC3E}">
        <p14:creationId xmlns:p14="http://schemas.microsoft.com/office/powerpoint/2010/main" val="798753562"/>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12588"/>
            <a:ext cx="11105416" cy="4833688"/>
          </a:xfrm>
        </p:spPr>
        <p:txBody>
          <a:bodyPr>
            <a:normAutofit fontScale="62500" lnSpcReduction="20000"/>
          </a:bodyPr>
          <a:lstStyle/>
          <a:p>
            <a:pPr marL="0" indent="0">
              <a:buNone/>
            </a:pPr>
            <a:r>
              <a:rPr lang="en-US" b="0" dirty="0" smtClean="0"/>
              <a:t>TalkBack </a:t>
            </a:r>
            <a:r>
              <a:rPr lang="en-US" b="0" dirty="0"/>
              <a:t>developer settings can make it easier for you to test your app with TalkBack.</a:t>
            </a:r>
          </a:p>
          <a:p>
            <a:pPr marL="0" indent="0">
              <a:buNone/>
            </a:pPr>
            <a:r>
              <a:rPr lang="en-US" b="0" dirty="0"/>
              <a:t>To view or change developer settings, complete these steps:</a:t>
            </a:r>
          </a:p>
          <a:p>
            <a:pPr marL="742950" indent="-742950">
              <a:buFont typeface="+mj-lt"/>
              <a:buAutoNum type="arabicPeriod"/>
            </a:pPr>
            <a:r>
              <a:rPr lang="en-US" b="0" dirty="0"/>
              <a:t>Open your device's Settings app.</a:t>
            </a:r>
          </a:p>
          <a:p>
            <a:pPr marL="742950" indent="-742950">
              <a:buFont typeface="+mj-lt"/>
              <a:buAutoNum type="arabicPeriod"/>
            </a:pPr>
            <a:r>
              <a:rPr lang="en-US" b="0" dirty="0"/>
              <a:t>Navigate to Accessibility and select TalkBack.</a:t>
            </a:r>
          </a:p>
          <a:p>
            <a:pPr marL="742950" indent="-742950">
              <a:buFont typeface="+mj-lt"/>
              <a:buAutoNum type="arabicPeriod"/>
            </a:pPr>
            <a:r>
              <a:rPr lang="en-US" b="0" dirty="0"/>
              <a:t>Select Settings &gt; Developer settings:</a:t>
            </a:r>
          </a:p>
          <a:p>
            <a:pPr marL="1017270" lvl="2" indent="-742950">
              <a:buFont typeface="+mj-lt"/>
              <a:buAutoNum type="alphaLcPeriod"/>
            </a:pPr>
            <a:r>
              <a:rPr lang="en-US" dirty="0"/>
              <a:t>Log output level: Select VERBOSE.</a:t>
            </a:r>
          </a:p>
          <a:p>
            <a:pPr marL="1017270" lvl="2" indent="-742950">
              <a:buFont typeface="+mj-lt"/>
              <a:buAutoNum type="alphaLcPeriod"/>
            </a:pPr>
            <a:r>
              <a:rPr lang="en-US" dirty="0"/>
              <a:t>Display speech output: Turn on this setting to view TalkBack speech output on the screen. </a:t>
            </a:r>
          </a:p>
          <a:p>
            <a:pPr marL="1017270" lvl="2" indent="-742950">
              <a:buFont typeface="+mj-lt"/>
              <a:buAutoNum type="alphaLcPeriod"/>
            </a:pPr>
            <a:r>
              <a:rPr lang="en-US" dirty="0"/>
              <a:t>Enable node tree debugging: Turn on this setting to expose the content of your screen's content to your device's logs. Learn more about </a:t>
            </a:r>
            <a:r>
              <a:rPr lang="en-US" dirty="0">
                <a:hlinkClick r:id="rId2"/>
              </a:rPr>
              <a:t>node tree debugging</a:t>
            </a:r>
            <a:r>
              <a:rPr lang="en-US" dirty="0"/>
              <a:t>. </a:t>
            </a:r>
          </a:p>
          <a:p>
            <a:pPr marL="742950" indent="-742950">
              <a:buFont typeface="+mj-lt"/>
              <a:buAutoNum type="arabicPeriod"/>
            </a:pPr>
            <a:r>
              <a:rPr lang="en-US" b="0" dirty="0"/>
              <a:t>Optional: If you turned on Display speech output, you can rely only on the text output by turning off spoken feedback: </a:t>
            </a:r>
          </a:p>
          <a:p>
            <a:pPr marL="1017270" lvl="2" indent="-742950">
              <a:buFont typeface="+mj-lt"/>
              <a:buAutoNum type="alphaLcPeriod"/>
            </a:pPr>
            <a:r>
              <a:rPr lang="en-US" dirty="0"/>
              <a:t>In TalkBack Settings, select Speech volume &gt; Match media volume. </a:t>
            </a:r>
          </a:p>
          <a:p>
            <a:pPr marL="1017270" lvl="2" indent="-742950">
              <a:buFont typeface="+mj-lt"/>
              <a:buAutoNum type="alphaLcPeriod"/>
            </a:pPr>
            <a:r>
              <a:rPr lang="en-US" dirty="0"/>
              <a:t>In your device Settings, select Sound, then set the media volume to zero. </a:t>
            </a:r>
          </a:p>
          <a:p>
            <a:endParaRPr lang="en-US" b="0" dirty="0"/>
          </a:p>
        </p:txBody>
      </p:sp>
      <p:sp>
        <p:nvSpPr>
          <p:cNvPr id="3" name="Title 2"/>
          <p:cNvSpPr>
            <a:spLocks noGrp="1"/>
          </p:cNvSpPr>
          <p:nvPr>
            <p:ph type="title"/>
          </p:nvPr>
        </p:nvSpPr>
        <p:spPr/>
        <p:txBody>
          <a:bodyPr/>
          <a:lstStyle/>
          <a:p>
            <a:r>
              <a:rPr lang="en-US" dirty="0" smtClean="0"/>
              <a:t>TalkBack Developer Settings</a:t>
            </a:r>
            <a:r>
              <a:rPr lang="en-US" dirty="0"/>
              <a:t/>
            </a:r>
            <a:br>
              <a:rPr lang="en-US" dirty="0"/>
            </a:br>
            <a:endParaRPr lang="en-US" dirty="0"/>
          </a:p>
        </p:txBody>
      </p:sp>
    </p:spTree>
    <p:extLst>
      <p:ext uri="{BB962C8B-B14F-4D97-AF65-F5344CB8AC3E}">
        <p14:creationId xmlns:p14="http://schemas.microsoft.com/office/powerpoint/2010/main" val="26164654"/>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84195" y="1274880"/>
            <a:ext cx="5926032" cy="4607445"/>
          </a:xfrm>
        </p:spPr>
        <p:txBody>
          <a:bodyPr>
            <a:normAutofit fontScale="77500" lnSpcReduction="20000"/>
          </a:bodyPr>
          <a:lstStyle/>
          <a:p>
            <a:r>
              <a:rPr lang="en-US" b="0" dirty="0" smtClean="0"/>
              <a:t>Switch </a:t>
            </a:r>
            <a:r>
              <a:rPr lang="en-US" b="0" dirty="0"/>
              <a:t>Access lets users interact with Android devices using a switch instead of the touch screen</a:t>
            </a:r>
            <a:r>
              <a:rPr lang="en-US" b="0"/>
              <a:t>. </a:t>
            </a:r>
            <a:endParaRPr lang="en-US" b="0" smtClean="0"/>
          </a:p>
          <a:p>
            <a:r>
              <a:rPr lang="en-US" b="0" dirty="0" smtClean="0"/>
              <a:t>There </a:t>
            </a:r>
            <a:r>
              <a:rPr lang="en-US" b="0" dirty="0"/>
              <a:t>are several kinds of switches: assistive technology devices such as those sold by </a:t>
            </a:r>
            <a:r>
              <a:rPr lang="en-US" b="0" dirty="0" err="1"/>
              <a:t>AbleNet</a:t>
            </a:r>
            <a:r>
              <a:rPr lang="en-US" b="0" dirty="0"/>
              <a:t>, Enabling Devices, RJ Cooper, or Tecla*; external keyboard keys; or buttons. This service can be helpful for users with motor impairments.</a:t>
            </a:r>
          </a:p>
          <a:p>
            <a:r>
              <a:rPr lang="en-US" b="0" dirty="0"/>
              <a:t>*</a:t>
            </a:r>
            <a:r>
              <a:rPr lang="en-US" b="0" i="1" dirty="0"/>
              <a:t>Google does not endorse these companies or their products.</a:t>
            </a:r>
            <a:endParaRPr lang="en-US" b="0" dirty="0"/>
          </a:p>
          <a:p>
            <a:endParaRPr lang="en-US" b="0" dirty="0"/>
          </a:p>
        </p:txBody>
      </p:sp>
      <p:sp>
        <p:nvSpPr>
          <p:cNvPr id="3" name="Title 2"/>
          <p:cNvSpPr>
            <a:spLocks noGrp="1"/>
          </p:cNvSpPr>
          <p:nvPr>
            <p:ph type="title"/>
          </p:nvPr>
        </p:nvSpPr>
        <p:spPr/>
        <p:txBody>
          <a:bodyPr/>
          <a:lstStyle/>
          <a:p>
            <a:r>
              <a:rPr lang="en-US" dirty="0"/>
              <a:t>Switch Access</a:t>
            </a:r>
            <a:br>
              <a:rPr lang="en-US" dirty="0"/>
            </a:br>
            <a:endParaRPr lang="en-US" dirty="0"/>
          </a:p>
        </p:txBody>
      </p:sp>
      <p:pic>
        <p:nvPicPr>
          <p:cNvPr id="4" name="Picture 3" descr="Android Developers Video: Patrick Clary presents Developing inclusive Android Apps for users with motor impairments">
            <a:hlinkClick r:id="rId2"/>
          </p:cNvPr>
          <p:cNvPicPr>
            <a:picLocks noChangeAspect="1"/>
          </p:cNvPicPr>
          <p:nvPr/>
        </p:nvPicPr>
        <p:blipFill>
          <a:blip r:embed="rId3"/>
          <a:stretch>
            <a:fillRect/>
          </a:stretch>
        </p:blipFill>
        <p:spPr>
          <a:xfrm>
            <a:off x="6410227" y="1274880"/>
            <a:ext cx="5437546" cy="2698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1899045"/>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dual switch button with Bluetooth conn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383" y="1322014"/>
            <a:ext cx="3549535" cy="354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4"/>
          </p:nvPr>
        </p:nvSpPr>
        <p:spPr>
          <a:xfrm>
            <a:off x="501174" y="1322014"/>
            <a:ext cx="11105416" cy="4588591"/>
          </a:xfrm>
        </p:spPr>
        <p:txBody>
          <a:bodyPr>
            <a:normAutofit fontScale="62500" lnSpcReduction="20000"/>
          </a:bodyPr>
          <a:lstStyle/>
          <a:p>
            <a:r>
              <a:rPr lang="en-US" b="0" dirty="0" smtClean="0"/>
              <a:t>A </a:t>
            </a:r>
            <a:r>
              <a:rPr lang="en-US" b="0" dirty="0"/>
              <a:t>simple way to configure Switch Access is with two switches. One switch is designated as the "Next" switch and moves focus around the screen, and a second "Select" switch selects the focused element. To use this two-switch method, you can use any pair of </a:t>
            </a:r>
            <a:r>
              <a:rPr lang="en-US" b="0" dirty="0" smtClean="0"/>
              <a:t/>
            </a:r>
            <a:br>
              <a:rPr lang="en-US" b="0" dirty="0" smtClean="0"/>
            </a:br>
            <a:r>
              <a:rPr lang="en-US" b="0" dirty="0" smtClean="0"/>
              <a:t>hardware </a:t>
            </a:r>
            <a:r>
              <a:rPr lang="en-US" b="0" dirty="0"/>
              <a:t>keys</a:t>
            </a:r>
            <a:r>
              <a:rPr lang="en-US" b="0" dirty="0" smtClean="0"/>
              <a:t>.</a:t>
            </a:r>
            <a:endParaRPr lang="en-US" b="0" dirty="0"/>
          </a:p>
          <a:p>
            <a:r>
              <a:rPr lang="en-US" dirty="0"/>
              <a:t>Note</a:t>
            </a:r>
            <a:r>
              <a:rPr lang="en-US" b="0" dirty="0"/>
              <a:t>: Your experience with Switch Access may vary, depending </a:t>
            </a:r>
            <a:r>
              <a:rPr lang="en-US" b="0" dirty="0" smtClean="0"/>
              <a:t/>
            </a:r>
            <a:br>
              <a:rPr lang="en-US" b="0" dirty="0" smtClean="0"/>
            </a:br>
            <a:r>
              <a:rPr lang="en-US" b="0" dirty="0" smtClean="0"/>
              <a:t>on </a:t>
            </a:r>
            <a:r>
              <a:rPr lang="en-US" b="0" dirty="0"/>
              <a:t>the tools and software that you're using:</a:t>
            </a:r>
          </a:p>
          <a:p>
            <a:r>
              <a:rPr lang="en-US" b="0" dirty="0"/>
              <a:t>If you use an external switch, such as a keyboard, there are </a:t>
            </a:r>
            <a:r>
              <a:rPr lang="en-US" b="0" dirty="0" smtClean="0"/>
              <a:t/>
            </a:r>
            <a:br>
              <a:rPr lang="en-US" b="0" dirty="0" smtClean="0"/>
            </a:br>
            <a:r>
              <a:rPr lang="en-US" b="0" dirty="0" smtClean="0"/>
              <a:t>additional </a:t>
            </a:r>
            <a:r>
              <a:rPr lang="en-US" b="0" dirty="0"/>
              <a:t>setup steps. For example, you need to re-enable </a:t>
            </a:r>
            <a:r>
              <a:rPr lang="en-US" b="0" dirty="0" smtClean="0"/>
              <a:t/>
            </a:r>
            <a:br>
              <a:rPr lang="en-US" b="0" dirty="0" smtClean="0"/>
            </a:br>
            <a:r>
              <a:rPr lang="en-US" b="0" dirty="0" smtClean="0"/>
              <a:t>the </a:t>
            </a:r>
            <a:r>
              <a:rPr lang="en-US" b="0" dirty="0"/>
              <a:t>soft keyboard. </a:t>
            </a:r>
            <a:endParaRPr lang="en-US" b="0" dirty="0" smtClean="0"/>
          </a:p>
          <a:p>
            <a:r>
              <a:rPr lang="en-US" b="0" dirty="0" smtClean="0"/>
              <a:t>For </a:t>
            </a:r>
            <a:r>
              <a:rPr lang="en-US" b="0" dirty="0"/>
              <a:t>more information, refer to the </a:t>
            </a:r>
            <a:r>
              <a:rPr lang="en-US" b="0" dirty="0">
                <a:hlinkClick r:id="rId3"/>
              </a:rPr>
              <a:t>Switch Access user documentation.</a:t>
            </a:r>
            <a:r>
              <a:rPr lang="en-US" b="0" dirty="0"/>
              <a:t> </a:t>
            </a:r>
          </a:p>
          <a:p>
            <a:r>
              <a:rPr lang="en-US" b="0" dirty="0"/>
              <a:t>If you're using TalkBack 5.1 or later, a setup wizard is available to configure Switch Access. To use this wizard instead of the steps below, go </a:t>
            </a:r>
            <a:r>
              <a:rPr lang="en-US" b="0" dirty="0" smtClean="0"/>
              <a:t>to: </a:t>
            </a:r>
          </a:p>
          <a:p>
            <a:pPr marL="0" indent="0">
              <a:buNone/>
            </a:pPr>
            <a:r>
              <a:rPr lang="en-US" dirty="0" smtClean="0"/>
              <a:t>Settings </a:t>
            </a:r>
            <a:r>
              <a:rPr lang="en-US" dirty="0"/>
              <a:t>&gt; Accessibility &gt; Switch Access &gt; Settings &gt; Open Switch Access setup</a:t>
            </a:r>
            <a:r>
              <a:rPr lang="en-US" b="0" dirty="0"/>
              <a:t>. </a:t>
            </a:r>
          </a:p>
          <a:p>
            <a:endParaRPr lang="en-US" b="0" dirty="0"/>
          </a:p>
        </p:txBody>
      </p:sp>
      <p:sp>
        <p:nvSpPr>
          <p:cNvPr id="3" name="Title 2"/>
          <p:cNvSpPr>
            <a:spLocks noGrp="1"/>
          </p:cNvSpPr>
          <p:nvPr>
            <p:ph type="title"/>
          </p:nvPr>
        </p:nvSpPr>
        <p:spPr/>
        <p:txBody>
          <a:bodyPr/>
          <a:lstStyle/>
          <a:p>
            <a:r>
              <a:rPr lang="en-US" dirty="0"/>
              <a:t>Turn on Switch Access</a:t>
            </a:r>
            <a:br>
              <a:rPr lang="en-US" dirty="0"/>
            </a:br>
            <a:endParaRPr lang="en-US" dirty="0"/>
          </a:p>
        </p:txBody>
      </p:sp>
    </p:spTree>
    <p:extLst>
      <p:ext uri="{BB962C8B-B14F-4D97-AF65-F5344CB8AC3E}">
        <p14:creationId xmlns:p14="http://schemas.microsoft.com/office/powerpoint/2010/main" val="1296945271"/>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76588" y="1076917"/>
            <a:ext cx="8704572" cy="5267321"/>
          </a:xfrm>
        </p:spPr>
        <p:txBody>
          <a:bodyPr>
            <a:normAutofit fontScale="40000" lnSpcReduction="20000"/>
          </a:bodyPr>
          <a:lstStyle/>
          <a:p>
            <a:pPr marL="0" indent="0">
              <a:buNone/>
            </a:pPr>
            <a:r>
              <a:rPr lang="en-US" b="0" dirty="0"/>
              <a:t>To set up Switch Access using the volume down key as the "Next" switch and the volume up key as the "Select" switch, complete the following steps:</a:t>
            </a:r>
          </a:p>
          <a:p>
            <a:pPr marL="742950" indent="-742950">
              <a:buFont typeface="+mj-lt"/>
              <a:buAutoNum type="arabicPeriod"/>
            </a:pPr>
            <a:r>
              <a:rPr lang="en-US" b="0" dirty="0"/>
              <a:t>Ensure that TalkBack is turned off.</a:t>
            </a:r>
          </a:p>
          <a:p>
            <a:pPr marL="742950" indent="-742950">
              <a:buFont typeface="+mj-lt"/>
              <a:buAutoNum type="arabicPeriod"/>
            </a:pPr>
            <a:r>
              <a:rPr lang="en-US" b="0" dirty="0"/>
              <a:t>Open your device's Settings app.</a:t>
            </a:r>
          </a:p>
          <a:p>
            <a:pPr marL="742950" indent="-742950">
              <a:buFont typeface="+mj-lt"/>
              <a:buAutoNum type="arabicPeriod"/>
            </a:pPr>
            <a:r>
              <a:rPr lang="en-US" b="0" dirty="0"/>
              <a:t>Navigate to Accessibility and select Switch Access, then select Settings. </a:t>
            </a:r>
          </a:p>
          <a:p>
            <a:pPr marL="742950" indent="-742950">
              <a:buFont typeface="+mj-lt"/>
              <a:buAutoNum type="arabicPeriod"/>
            </a:pPr>
            <a:r>
              <a:rPr lang="en-US" b="0" dirty="0"/>
              <a:t>On the Switch Access Preferences screen, make sure that Auto-scan is off. </a:t>
            </a:r>
          </a:p>
          <a:p>
            <a:pPr marL="742950" indent="-742950">
              <a:buFont typeface="+mj-lt"/>
              <a:buAutoNum type="arabicPeriod"/>
            </a:pPr>
            <a:r>
              <a:rPr lang="en-US" b="0" dirty="0"/>
              <a:t>Use the volume down key as your "Next" switch:</a:t>
            </a:r>
          </a:p>
          <a:p>
            <a:pPr marL="1017270" lvl="2" indent="-742950">
              <a:buFont typeface="+mj-lt"/>
              <a:buAutoNum type="arabicPeriod"/>
            </a:pPr>
            <a:r>
              <a:rPr lang="en-US" dirty="0"/>
              <a:t>Touch Assign Keys for Scanning &gt; Next.</a:t>
            </a:r>
          </a:p>
          <a:p>
            <a:pPr marL="1017270" lvl="2" indent="-742950">
              <a:buFont typeface="+mj-lt"/>
              <a:buAutoNum type="arabicPeriod"/>
            </a:pPr>
            <a:r>
              <a:rPr lang="en-US" dirty="0"/>
              <a:t>When the dialog opens, press the volume down key. The dialog shows KEYCODE_VOLUME_DOWN. </a:t>
            </a:r>
          </a:p>
          <a:p>
            <a:pPr marL="1017270" lvl="2" indent="-742950">
              <a:buFont typeface="+mj-lt"/>
              <a:buAutoNum type="arabicPeriod"/>
            </a:pPr>
            <a:r>
              <a:rPr lang="en-US" dirty="0"/>
              <a:t>Touch OK to confirm and exit the dialog.</a:t>
            </a:r>
          </a:p>
          <a:p>
            <a:pPr marL="742950" indent="-742950">
              <a:buFont typeface="+mj-lt"/>
              <a:buAutoNum type="arabicPeriod"/>
            </a:pPr>
            <a:r>
              <a:rPr lang="en-US" b="0" dirty="0"/>
              <a:t>Use the volume up key as your "Select" switch:</a:t>
            </a:r>
          </a:p>
          <a:p>
            <a:pPr marL="1017270" lvl="2" indent="-742950">
              <a:buFont typeface="+mj-lt"/>
              <a:buAutoNum type="arabicPeriod"/>
            </a:pPr>
            <a:r>
              <a:rPr lang="en-US" dirty="0"/>
              <a:t>Touch Select.</a:t>
            </a:r>
          </a:p>
          <a:p>
            <a:pPr marL="1017270" lvl="2" indent="-742950">
              <a:buFont typeface="+mj-lt"/>
              <a:buAutoNum type="arabicPeriod"/>
            </a:pPr>
            <a:r>
              <a:rPr lang="en-US" dirty="0"/>
              <a:t>When the dialog opens, press the volume up key. The dialog shows KEYCODE_VOLUME_UP. </a:t>
            </a:r>
          </a:p>
          <a:p>
            <a:pPr marL="1017270" lvl="2" indent="-742950">
              <a:buFont typeface="+mj-lt"/>
              <a:buAutoNum type="arabicPeriod"/>
            </a:pPr>
            <a:r>
              <a:rPr lang="en-US" dirty="0"/>
              <a:t>Touch OK to confirm and exit the dialog.</a:t>
            </a:r>
          </a:p>
          <a:p>
            <a:pPr marL="742950" indent="-742950">
              <a:buFont typeface="+mj-lt"/>
              <a:buAutoNum type="arabicPeriod"/>
            </a:pPr>
            <a:r>
              <a:rPr lang="en-US" b="0" dirty="0"/>
              <a:t>To return to Switch Access Preferences, press the back button.</a:t>
            </a:r>
          </a:p>
          <a:p>
            <a:pPr marL="742950" indent="-742950">
              <a:buFont typeface="+mj-lt"/>
              <a:buAutoNum type="arabicPeriod"/>
            </a:pPr>
            <a:r>
              <a:rPr lang="en-US" b="0" dirty="0"/>
              <a:t>Optional: If you're using TalkBack 5.1 or later, you can select Spoken feedback to turn on spoken feedback. </a:t>
            </a:r>
          </a:p>
          <a:p>
            <a:pPr marL="742950" indent="-742950">
              <a:buFont typeface="+mj-lt"/>
              <a:buAutoNum type="arabicPeriod"/>
            </a:pPr>
            <a:r>
              <a:rPr lang="en-US" b="0" dirty="0"/>
              <a:t>To return to the main Switch Access screen, press the back button.</a:t>
            </a:r>
          </a:p>
          <a:p>
            <a:pPr marL="742950" indent="-742950">
              <a:buFont typeface="+mj-lt"/>
              <a:buAutoNum type="arabicPeriod"/>
            </a:pPr>
            <a:r>
              <a:rPr lang="en-US" b="0" dirty="0"/>
              <a:t>At the top of the Switch Access screen, press On/Off to turn on Switch Access. </a:t>
            </a:r>
          </a:p>
          <a:p>
            <a:pPr marL="742950" indent="-742950">
              <a:buFont typeface="+mj-lt"/>
              <a:buAutoNum type="arabicPeriod"/>
            </a:pPr>
            <a:r>
              <a:rPr lang="en-US" b="0" dirty="0"/>
              <a:t>In the confirmation dialog, select OK to confirm permissions.</a:t>
            </a:r>
          </a:p>
          <a:p>
            <a:pPr marL="742950" indent="-742950">
              <a:buFont typeface="+mj-lt"/>
              <a:buAutoNum type="arabicPeriod"/>
            </a:pPr>
            <a:endParaRPr lang="en-US" b="0" dirty="0"/>
          </a:p>
        </p:txBody>
      </p:sp>
      <p:sp>
        <p:nvSpPr>
          <p:cNvPr id="3" name="Title 2"/>
          <p:cNvSpPr>
            <a:spLocks noGrp="1"/>
          </p:cNvSpPr>
          <p:nvPr>
            <p:ph type="title"/>
          </p:nvPr>
        </p:nvSpPr>
        <p:spPr>
          <a:xfrm>
            <a:off x="856270" y="145671"/>
            <a:ext cx="10512862" cy="796162"/>
          </a:xfrm>
        </p:spPr>
        <p:txBody>
          <a:bodyPr/>
          <a:lstStyle/>
          <a:p>
            <a:r>
              <a:rPr lang="en-US" dirty="0" smtClean="0"/>
              <a:t>Set </a:t>
            </a:r>
            <a:r>
              <a:rPr lang="en-US" dirty="0"/>
              <a:t>up Switch Access </a:t>
            </a:r>
            <a:r>
              <a:rPr lang="en-US" dirty="0" smtClean="0"/>
              <a:t>Using </a:t>
            </a:r>
            <a:r>
              <a:rPr lang="en-US" dirty="0"/>
              <a:t>the </a:t>
            </a:r>
            <a:r>
              <a:rPr lang="en-US" dirty="0" smtClean="0"/>
              <a:t>Volume Keys</a:t>
            </a:r>
            <a:endParaRPr lang="en-US" dirty="0"/>
          </a:p>
        </p:txBody>
      </p:sp>
      <p:pic>
        <p:nvPicPr>
          <p:cNvPr id="65538" name="Picture 2" descr="Google Pixel phone showing the volume keys s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061" y="1076917"/>
            <a:ext cx="3976071" cy="546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90634"/>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91448" y="1278367"/>
            <a:ext cx="11105416" cy="5305029"/>
          </a:xfrm>
        </p:spPr>
        <p:txBody>
          <a:bodyPr>
            <a:normAutofit fontScale="62500" lnSpcReduction="20000"/>
          </a:bodyPr>
          <a:lstStyle/>
          <a:p>
            <a:pPr marL="0" indent="0">
              <a:buNone/>
            </a:pPr>
            <a:r>
              <a:rPr lang="en-US" b="0" dirty="0" smtClean="0"/>
              <a:t>To </a:t>
            </a:r>
            <a:r>
              <a:rPr lang="en-US" b="0" dirty="0"/>
              <a:t>explore your app with Switch Access, complete these steps:</a:t>
            </a:r>
          </a:p>
          <a:p>
            <a:pPr marL="742950" indent="-742950">
              <a:buFont typeface="+mj-lt"/>
              <a:buAutoNum type="arabicPeriod"/>
            </a:pPr>
            <a:r>
              <a:rPr lang="en-US" b="0" dirty="0"/>
              <a:t>Open your app.</a:t>
            </a:r>
          </a:p>
          <a:p>
            <a:pPr marL="742950" indent="-742950">
              <a:buFont typeface="+mj-lt"/>
              <a:buAutoNum type="arabicPeriod"/>
            </a:pPr>
            <a:r>
              <a:rPr lang="en-US" b="0" dirty="0"/>
              <a:t>To start scanning, press your "Next" switch (volume down).</a:t>
            </a:r>
          </a:p>
          <a:p>
            <a:pPr marL="742950" indent="-742950">
              <a:buFont typeface="+mj-lt"/>
              <a:buAutoNum type="arabicPeriod"/>
            </a:pPr>
            <a:r>
              <a:rPr lang="en-US" b="0" dirty="0"/>
              <a:t>Continue pressing "Next" until you reach the item you want to select.</a:t>
            </a:r>
          </a:p>
          <a:p>
            <a:pPr marL="742950" indent="-742950">
              <a:buFont typeface="+mj-lt"/>
              <a:buAutoNum type="arabicPeriod"/>
            </a:pPr>
            <a:r>
              <a:rPr lang="en-US" b="0" dirty="0"/>
              <a:t>To select the highlighted item, press your "Select" switch (volume up). </a:t>
            </a:r>
          </a:p>
          <a:p>
            <a:pPr marL="742950" indent="-742950">
              <a:buFont typeface="+mj-lt"/>
              <a:buAutoNum type="arabicPeriod"/>
            </a:pPr>
            <a:r>
              <a:rPr lang="en-US" b="0" dirty="0"/>
              <a:t>As you navigate, look for the following issues:</a:t>
            </a:r>
          </a:p>
          <a:p>
            <a:pPr marL="1017270" lvl="2" indent="-742950"/>
            <a:r>
              <a:rPr lang="en-US" dirty="0"/>
              <a:t>Are you able to complete the main workflows easily?</a:t>
            </a:r>
          </a:p>
          <a:p>
            <a:pPr marL="1017270" lvl="2" indent="-742950"/>
            <a:r>
              <a:rPr lang="en-US" dirty="0"/>
              <a:t>If you have text or other inputs, can you add and edit content easily? </a:t>
            </a:r>
          </a:p>
          <a:p>
            <a:pPr marL="1017270" lvl="2" indent="-742950"/>
            <a:r>
              <a:rPr lang="en-US" dirty="0"/>
              <a:t>Are items highlighted only if you can perform an action with them?</a:t>
            </a:r>
          </a:p>
          <a:p>
            <a:pPr marL="1017270" lvl="2" indent="-742950"/>
            <a:r>
              <a:rPr lang="en-US" dirty="0"/>
              <a:t>Is each item highlighted only once?</a:t>
            </a:r>
          </a:p>
          <a:p>
            <a:pPr marL="1017270" lvl="2" indent="-742950"/>
            <a:r>
              <a:rPr lang="en-US" dirty="0"/>
              <a:t>Is all functionality that's available through touch screen gestures also available as selectable controls or custom actions within Switch Access? </a:t>
            </a:r>
          </a:p>
          <a:p>
            <a:pPr marL="1017270" lvl="2" indent="-742950"/>
            <a:r>
              <a:rPr lang="en-US" dirty="0"/>
              <a:t>If you're using TalkBack 5.1 or later and you've turned on spoken feedback, does the spoken feedback for each element convey its content or purpose appropriately? (Learn how to </a:t>
            </a:r>
            <a:r>
              <a:rPr lang="en-US" dirty="0">
                <a:hlinkClick r:id="rId2"/>
              </a:rPr>
              <a:t>write meaningful labels</a:t>
            </a:r>
            <a:r>
              <a:rPr lang="en-US" dirty="0"/>
              <a:t>.) </a:t>
            </a:r>
          </a:p>
          <a:p>
            <a:endParaRPr lang="en-US" b="0" dirty="0"/>
          </a:p>
        </p:txBody>
      </p:sp>
      <p:sp>
        <p:nvSpPr>
          <p:cNvPr id="3" name="Title 2"/>
          <p:cNvSpPr>
            <a:spLocks noGrp="1"/>
          </p:cNvSpPr>
          <p:nvPr>
            <p:ph type="title"/>
          </p:nvPr>
        </p:nvSpPr>
        <p:spPr/>
        <p:txBody>
          <a:bodyPr anchor="t"/>
          <a:lstStyle/>
          <a:p>
            <a:r>
              <a:rPr lang="en-US" dirty="0"/>
              <a:t>Explore your app using Switch </a:t>
            </a:r>
            <a:r>
              <a:rPr lang="en-US" dirty="0" smtClean="0"/>
              <a:t>Access</a:t>
            </a:r>
            <a:endParaRPr lang="en-US" dirty="0"/>
          </a:p>
        </p:txBody>
      </p:sp>
    </p:spTree>
    <p:extLst>
      <p:ext uri="{BB962C8B-B14F-4D97-AF65-F5344CB8AC3E}">
        <p14:creationId xmlns:p14="http://schemas.microsoft.com/office/powerpoint/2010/main" val="61533098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70000" lnSpcReduction="20000"/>
          </a:bodyPr>
          <a:lstStyle/>
          <a:p>
            <a:pPr marL="514350" indent="-514350">
              <a:buFont typeface="+mj-lt"/>
              <a:buAutoNum type="arabicPeriod"/>
            </a:pPr>
            <a:r>
              <a:rPr lang="en-US" dirty="0" smtClean="0">
                <a:hlinkClick r:id="rId2" action="ppaction://hlinksldjump"/>
              </a:rPr>
              <a:t>Developing Accessible Applications</a:t>
            </a:r>
            <a:r>
              <a:rPr lang="en-US" b="0" dirty="0" smtClean="0"/>
              <a:t/>
            </a:r>
            <a:br>
              <a:rPr lang="en-US" b="0" dirty="0" smtClean="0"/>
            </a:br>
            <a:r>
              <a:rPr lang="en-US" b="0" dirty="0" smtClean="0"/>
              <a:t>Learn </a:t>
            </a:r>
            <a:r>
              <a:rPr lang="en-US" b="0" dirty="0"/>
              <a:t>to make your Android application accessible. Allow for easy navigation with a keyboard or directional pad, set labels and fire events that can be interpreted by an accessibility service to facilitate a smooth user experience</a:t>
            </a:r>
            <a:r>
              <a:rPr lang="en-US" b="0" dirty="0" smtClean="0"/>
              <a:t>.</a:t>
            </a:r>
          </a:p>
          <a:p>
            <a:pPr marL="514350" indent="-514350">
              <a:buFont typeface="+mj-lt"/>
              <a:buAutoNum type="arabicPeriod"/>
            </a:pPr>
            <a:r>
              <a:rPr lang="en-US" dirty="0" smtClean="0">
                <a:hlinkClick r:id="rId3" action="ppaction://hlinksldjump"/>
              </a:rPr>
              <a:t>Developing Accessibility Services</a:t>
            </a:r>
            <a:r>
              <a:rPr lang="en-US" b="0" dirty="0" smtClean="0"/>
              <a:t/>
            </a:r>
            <a:br>
              <a:rPr lang="en-US" b="0" dirty="0" smtClean="0"/>
            </a:br>
            <a:r>
              <a:rPr lang="en-US" b="0" dirty="0" smtClean="0"/>
              <a:t>Develop </a:t>
            </a:r>
            <a:r>
              <a:rPr lang="en-US" b="0" dirty="0"/>
              <a:t>an accessibility service that listens for accessibility events, mines those events for information like event type and content descriptions, and uses that information to communicate with the user. The example will use a text-to-speech engine to speak to the user. </a:t>
            </a:r>
            <a:endParaRPr lang="en-US" b="0" dirty="0" smtClean="0"/>
          </a:p>
          <a:p>
            <a:pPr marL="514350" indent="-514350">
              <a:buFont typeface="+mj-lt"/>
              <a:buAutoNum type="arabicPeriod"/>
            </a:pPr>
            <a:r>
              <a:rPr lang="en-US" dirty="0" smtClean="0">
                <a:hlinkClick r:id="rId4" action="ppaction://hlinksldjump"/>
              </a:rPr>
              <a:t>Testing Your App’s Accessibility</a:t>
            </a:r>
            <a:r>
              <a:rPr lang="en-US" b="0" dirty="0" smtClean="0"/>
              <a:t/>
            </a:r>
            <a:br>
              <a:rPr lang="en-US" b="0" dirty="0" smtClean="0"/>
            </a:br>
            <a:r>
              <a:rPr lang="en-US" b="0" dirty="0" smtClean="0"/>
              <a:t>Test </a:t>
            </a:r>
            <a:r>
              <a:rPr lang="en-US" b="0" dirty="0"/>
              <a:t>your app for accessibility by performing manual and automated testing, using analysis tools, and getting feedback from users. </a:t>
            </a:r>
          </a:p>
        </p:txBody>
      </p:sp>
      <p:sp>
        <p:nvSpPr>
          <p:cNvPr id="2" name="Title 1"/>
          <p:cNvSpPr>
            <a:spLocks noGrp="1"/>
          </p:cNvSpPr>
          <p:nvPr>
            <p:ph type="title"/>
          </p:nvPr>
        </p:nvSpPr>
        <p:spPr/>
        <p:txBody>
          <a:bodyPr/>
          <a:lstStyle/>
          <a:p>
            <a:r>
              <a:rPr lang="en-US" dirty="0" smtClean="0"/>
              <a:t>Android Course Outline</a:t>
            </a:r>
            <a:endParaRPr lang="en-US" dirty="0"/>
          </a:p>
        </p:txBody>
      </p:sp>
    </p:spTree>
    <p:extLst>
      <p:ext uri="{BB962C8B-B14F-4D97-AF65-F5344CB8AC3E}">
        <p14:creationId xmlns:p14="http://schemas.microsoft.com/office/powerpoint/2010/main" val="1776232731"/>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6" y="1274881"/>
            <a:ext cx="11105416" cy="4852542"/>
          </a:xfrm>
        </p:spPr>
        <p:txBody>
          <a:bodyPr>
            <a:normAutofit fontScale="62500" lnSpcReduction="20000"/>
          </a:bodyPr>
          <a:lstStyle/>
          <a:p>
            <a:pPr marL="0" indent="0">
              <a:buNone/>
            </a:pPr>
            <a:r>
              <a:rPr lang="en-US" b="0" dirty="0" smtClean="0"/>
              <a:t>Group </a:t>
            </a:r>
            <a:r>
              <a:rPr lang="en-US" b="0" dirty="0"/>
              <a:t>selection is a Switch Access navigation method that lets you see all </a:t>
            </a:r>
            <a:r>
              <a:rPr lang="en-US" b="0" dirty="0" err="1"/>
              <a:t>scannable</a:t>
            </a:r>
            <a:r>
              <a:rPr lang="en-US" b="0" dirty="0"/>
              <a:t> items at once. This option lets you perform a quick check to see whether the correct elements on the screen are highlighted.</a:t>
            </a:r>
          </a:p>
          <a:p>
            <a:pPr marL="0" indent="0">
              <a:buNone/>
            </a:pPr>
            <a:r>
              <a:rPr lang="en-US" b="0" dirty="0"/>
              <a:t>To turn on group selection, complete these steps:</a:t>
            </a:r>
          </a:p>
          <a:p>
            <a:pPr marL="742950" indent="-742950">
              <a:buFont typeface="+mj-lt"/>
              <a:buAutoNum type="arabicPeriod"/>
            </a:pPr>
            <a:r>
              <a:rPr lang="en-US" b="0" dirty="0"/>
              <a:t>Open your device's Settings app.</a:t>
            </a:r>
          </a:p>
          <a:p>
            <a:pPr marL="742950" indent="-742950">
              <a:buFont typeface="+mj-lt"/>
              <a:buAutoNum type="arabicPeriod"/>
            </a:pPr>
            <a:r>
              <a:rPr lang="en-US" b="0" dirty="0"/>
              <a:t>Navigate to Accessibility and select Switch Access, then select Settings. </a:t>
            </a:r>
          </a:p>
          <a:p>
            <a:pPr marL="742950" indent="-742950">
              <a:buFont typeface="+mj-lt"/>
              <a:buAutoNum type="arabicPeriod"/>
            </a:pPr>
            <a:r>
              <a:rPr lang="en-US" b="0" dirty="0"/>
              <a:t>On the Switch Access Preferences screen, make sure that Auto-scan is off. </a:t>
            </a:r>
          </a:p>
          <a:p>
            <a:pPr marL="742950" indent="-742950">
              <a:buFont typeface="+mj-lt"/>
              <a:buAutoNum type="arabicPeriod"/>
            </a:pPr>
            <a:r>
              <a:rPr lang="en-US" b="0" dirty="0"/>
              <a:t>Select Scanning method &gt; Group selection.</a:t>
            </a:r>
          </a:p>
          <a:p>
            <a:pPr marL="742950" indent="-742950">
              <a:buFont typeface="+mj-lt"/>
              <a:buAutoNum type="arabicPeriod"/>
            </a:pPr>
            <a:r>
              <a:rPr lang="en-US" b="0" dirty="0"/>
              <a:t>Touch Assign switches for scanning.</a:t>
            </a:r>
          </a:p>
          <a:p>
            <a:pPr marL="742950" indent="-742950">
              <a:buFont typeface="+mj-lt"/>
              <a:buAutoNum type="arabicPeriod"/>
            </a:pPr>
            <a:r>
              <a:rPr lang="en-US" b="0" dirty="0"/>
              <a:t>Make sure that the text under Group selection switch 1 and Group selection switch 2 shows that a switch is assigned to each. (If you already followed the steps under "Turn on Switch Access" above, the volume buttons should already be assigned.) </a:t>
            </a:r>
          </a:p>
          <a:p>
            <a:endParaRPr lang="en-US" b="0" dirty="0"/>
          </a:p>
        </p:txBody>
      </p:sp>
      <p:sp>
        <p:nvSpPr>
          <p:cNvPr id="3" name="Title 2"/>
          <p:cNvSpPr>
            <a:spLocks noGrp="1"/>
          </p:cNvSpPr>
          <p:nvPr>
            <p:ph type="title"/>
          </p:nvPr>
        </p:nvSpPr>
        <p:spPr/>
        <p:txBody>
          <a:bodyPr anchor="t">
            <a:normAutofit/>
          </a:bodyPr>
          <a:lstStyle/>
          <a:p>
            <a:r>
              <a:rPr lang="en-US" dirty="0"/>
              <a:t>Use </a:t>
            </a:r>
            <a:r>
              <a:rPr lang="en-US" dirty="0" smtClean="0"/>
              <a:t>Group Selection for all </a:t>
            </a:r>
            <a:r>
              <a:rPr lang="en-US" dirty="0" err="1" smtClean="0"/>
              <a:t>Scannable</a:t>
            </a:r>
            <a:r>
              <a:rPr lang="en-US" dirty="0" smtClean="0"/>
              <a:t> Items</a:t>
            </a:r>
            <a:r>
              <a:rPr lang="en-US" dirty="0"/>
              <a:t/>
            </a:r>
            <a:br>
              <a:rPr lang="en-US" dirty="0"/>
            </a:br>
            <a:endParaRPr lang="en-US" dirty="0"/>
          </a:p>
        </p:txBody>
      </p:sp>
    </p:spTree>
    <p:extLst>
      <p:ext uri="{BB962C8B-B14F-4D97-AF65-F5344CB8AC3E}">
        <p14:creationId xmlns:p14="http://schemas.microsoft.com/office/powerpoint/2010/main" val="857888679"/>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41705" y="1407225"/>
            <a:ext cx="11105416" cy="4937383"/>
          </a:xfrm>
        </p:spPr>
        <p:txBody>
          <a:bodyPr>
            <a:normAutofit fontScale="85000" lnSpcReduction="10000"/>
          </a:bodyPr>
          <a:lstStyle/>
          <a:p>
            <a:pPr marL="0" indent="0">
              <a:buNone/>
            </a:pPr>
            <a:r>
              <a:rPr lang="en-US" b="0" dirty="0"/>
              <a:t>To explore your app with Switch Access using group selection, complete these steps:</a:t>
            </a:r>
          </a:p>
          <a:p>
            <a:pPr marL="742950" indent="-742950">
              <a:buFont typeface="+mj-lt"/>
              <a:buAutoNum type="arabicPeriod"/>
            </a:pPr>
            <a:r>
              <a:rPr lang="en-US" b="0" dirty="0"/>
              <a:t>Press the "Select" key (volume up) to highlight all actionable items on the current screen. Look for the following issues: </a:t>
            </a:r>
          </a:p>
          <a:p>
            <a:pPr marL="1017270" lvl="2" indent="-742950">
              <a:buFont typeface="Arial" charset="0"/>
              <a:buChar char="•"/>
            </a:pPr>
            <a:r>
              <a:rPr lang="en-US" dirty="0"/>
              <a:t>Are only actionable items highlighted?</a:t>
            </a:r>
          </a:p>
          <a:p>
            <a:pPr marL="1017270" lvl="2" indent="-742950">
              <a:buFont typeface="Arial" charset="0"/>
              <a:buChar char="•"/>
            </a:pPr>
            <a:r>
              <a:rPr lang="en-US" dirty="0"/>
              <a:t>Are all actionable items highlighted?</a:t>
            </a:r>
          </a:p>
          <a:p>
            <a:pPr marL="1017270" lvl="2" indent="-742950">
              <a:buFont typeface="Arial" charset="0"/>
              <a:buChar char="•"/>
            </a:pPr>
            <a:r>
              <a:rPr lang="en-US" dirty="0"/>
              <a:t>Does the density of highlighted items make sense?</a:t>
            </a:r>
          </a:p>
          <a:p>
            <a:pPr marL="742950" indent="-742950">
              <a:buFont typeface="+mj-lt"/>
              <a:buAutoNum type="arabicPeriod"/>
            </a:pPr>
            <a:r>
              <a:rPr lang="en-US" b="0" dirty="0"/>
              <a:t>Navigate to a different screen to clear the highlight.</a:t>
            </a:r>
          </a:p>
          <a:p>
            <a:pPr marL="0" indent="0">
              <a:buNone/>
            </a:pPr>
            <a:r>
              <a:rPr lang="en-US" b="0" dirty="0"/>
              <a:t>To learn more about how users can navigate with group selection, see </a:t>
            </a:r>
            <a:r>
              <a:rPr lang="en-US" b="0" dirty="0">
                <a:hlinkClick r:id="rId2"/>
              </a:rPr>
              <a:t>Tips for using Switch Access</a:t>
            </a:r>
            <a:r>
              <a:rPr lang="en-US" b="0" dirty="0"/>
              <a:t>.</a:t>
            </a:r>
          </a:p>
          <a:p>
            <a:endParaRPr lang="en-US" b="0" dirty="0"/>
          </a:p>
        </p:txBody>
      </p:sp>
      <p:sp>
        <p:nvSpPr>
          <p:cNvPr id="3" name="Title 2"/>
          <p:cNvSpPr>
            <a:spLocks noGrp="1"/>
          </p:cNvSpPr>
          <p:nvPr>
            <p:ph type="title"/>
          </p:nvPr>
        </p:nvSpPr>
        <p:spPr>
          <a:xfrm>
            <a:off x="837982" y="365127"/>
            <a:ext cx="10512862" cy="796162"/>
          </a:xfrm>
        </p:spPr>
        <p:txBody>
          <a:bodyPr anchor="t"/>
          <a:lstStyle/>
          <a:p>
            <a:r>
              <a:rPr lang="en-US" dirty="0" smtClean="0"/>
              <a:t>Explore Switch </a:t>
            </a:r>
            <a:r>
              <a:rPr lang="en-US" dirty="0"/>
              <a:t>Access using </a:t>
            </a:r>
            <a:r>
              <a:rPr lang="en-US" dirty="0" smtClean="0"/>
              <a:t>Group Selection</a:t>
            </a:r>
            <a:endParaRPr lang="en-US" dirty="0"/>
          </a:p>
        </p:txBody>
      </p:sp>
    </p:spTree>
    <p:extLst>
      <p:ext uri="{BB962C8B-B14F-4D97-AF65-F5344CB8AC3E}">
        <p14:creationId xmlns:p14="http://schemas.microsoft.com/office/powerpoint/2010/main" val="1510253170"/>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5" y="1284307"/>
            <a:ext cx="7898108" cy="4824262"/>
          </a:xfrm>
        </p:spPr>
        <p:txBody>
          <a:bodyPr>
            <a:normAutofit fontScale="62500" lnSpcReduction="20000"/>
          </a:bodyPr>
          <a:lstStyle/>
          <a:p>
            <a:pPr marL="0" indent="0">
              <a:buNone/>
            </a:pPr>
            <a:r>
              <a:rPr lang="en-US" b="1" dirty="0" err="1" smtClean="0"/>
              <a:t>BrailleBack</a:t>
            </a:r>
            <a:endParaRPr lang="en-US" b="1" dirty="0"/>
          </a:p>
          <a:p>
            <a:r>
              <a:rPr lang="en-US" b="0" dirty="0">
                <a:hlinkClick r:id="rId2"/>
              </a:rPr>
              <a:t>BrailleBack</a:t>
            </a:r>
            <a:r>
              <a:rPr lang="en-US" b="0" dirty="0"/>
              <a:t> is an application that lets users connect a refreshable braille display to an Android device over Bluetooth. </a:t>
            </a:r>
            <a:r>
              <a:rPr lang="en-US" b="0" dirty="0" err="1"/>
              <a:t>BrailleBack</a:t>
            </a:r>
            <a:r>
              <a:rPr lang="en-US" b="0" dirty="0"/>
              <a:t> works with TalkBack to provide a combined speech and braille experience.</a:t>
            </a:r>
          </a:p>
          <a:p>
            <a:r>
              <a:rPr lang="en-US" b="0" dirty="0"/>
              <a:t>To test your app with a braille display, learn how </a:t>
            </a:r>
            <a:r>
              <a:rPr lang="en-US" b="0" dirty="0" smtClean="0"/>
              <a:t>to </a:t>
            </a:r>
            <a:r>
              <a:rPr lang="en-US" b="0" dirty="0" smtClean="0">
                <a:hlinkClick r:id="rId3"/>
              </a:rPr>
              <a:t>install </a:t>
            </a:r>
            <a:r>
              <a:rPr lang="en-US" b="0" dirty="0">
                <a:hlinkClick r:id="rId3"/>
              </a:rPr>
              <a:t>and turn on BrailleBack</a:t>
            </a:r>
            <a:r>
              <a:rPr lang="en-US" b="0" dirty="0"/>
              <a:t>.</a:t>
            </a:r>
          </a:p>
          <a:p>
            <a:r>
              <a:rPr lang="en-US" b="0" dirty="0"/>
              <a:t>To see the braille (and ASCII translation) that </a:t>
            </a:r>
            <a:r>
              <a:rPr lang="en-US" b="0" dirty="0" err="1" smtClean="0"/>
              <a:t>BrailleBack</a:t>
            </a:r>
            <a:r>
              <a:rPr lang="en-US" b="0" dirty="0" smtClean="0"/>
              <a:t> would </a:t>
            </a:r>
            <a:r>
              <a:rPr lang="en-US" b="0" dirty="0"/>
              <a:t>render, without connecting a braille </a:t>
            </a:r>
            <a:r>
              <a:rPr lang="en-US" b="0" dirty="0" smtClean="0"/>
              <a:t>display</a:t>
            </a:r>
            <a:r>
              <a:rPr lang="en-US" b="0" dirty="0"/>
              <a:t>, you can use </a:t>
            </a:r>
            <a:r>
              <a:rPr lang="en-US" b="0" dirty="0" smtClean="0"/>
              <a:t>the </a:t>
            </a:r>
            <a:r>
              <a:rPr lang="en-US" b="0" dirty="0"/>
              <a:t>overlay option in </a:t>
            </a:r>
            <a:r>
              <a:rPr lang="en-US" b="0" dirty="0" err="1"/>
              <a:t>BrailleBack</a:t>
            </a:r>
            <a:r>
              <a:rPr lang="en-US" b="0" dirty="0"/>
              <a:t> </a:t>
            </a:r>
            <a:r>
              <a:rPr lang="en-US" b="0" dirty="0" smtClean="0"/>
              <a:t>settings</a:t>
            </a:r>
            <a:r>
              <a:rPr lang="en-US" b="0" dirty="0"/>
              <a:t>:</a:t>
            </a:r>
          </a:p>
          <a:p>
            <a:pPr marL="742950" indent="-742950">
              <a:buFont typeface="+mj-lt"/>
              <a:buAutoNum type="arabicPeriod"/>
            </a:pPr>
            <a:r>
              <a:rPr lang="en-US" b="0" dirty="0"/>
              <a:t>Open your device's Settings app.</a:t>
            </a:r>
          </a:p>
          <a:p>
            <a:pPr marL="742950" indent="-742950">
              <a:buFont typeface="+mj-lt"/>
              <a:buAutoNum type="arabicPeriod"/>
            </a:pPr>
            <a:r>
              <a:rPr lang="en-US" b="0" dirty="0"/>
              <a:t>Navigate to Accessibility and select </a:t>
            </a:r>
            <a:r>
              <a:rPr lang="en-US" b="0" dirty="0" err="1"/>
              <a:t>BrailleBack</a:t>
            </a:r>
            <a:r>
              <a:rPr lang="en-US" b="0" dirty="0"/>
              <a:t>.</a:t>
            </a:r>
          </a:p>
          <a:p>
            <a:pPr marL="742950" indent="-742950">
              <a:buFont typeface="+mj-lt"/>
              <a:buAutoNum type="arabicPeriod"/>
            </a:pPr>
            <a:r>
              <a:rPr lang="en-US" b="0" dirty="0"/>
              <a:t>Select Settings &gt; Developer options &gt; Show Braille output </a:t>
            </a:r>
            <a:r>
              <a:rPr lang="en-US" b="0" dirty="0" smtClean="0"/>
              <a:t>on </a:t>
            </a:r>
            <a:r>
              <a:rPr lang="en-US" b="0" dirty="0"/>
              <a:t>screen. </a:t>
            </a:r>
          </a:p>
          <a:p>
            <a:endParaRPr lang="en-US" b="0" dirty="0"/>
          </a:p>
        </p:txBody>
      </p:sp>
      <p:sp>
        <p:nvSpPr>
          <p:cNvPr id="3" name="Title 2"/>
          <p:cNvSpPr>
            <a:spLocks noGrp="1"/>
          </p:cNvSpPr>
          <p:nvPr>
            <p:ph type="title"/>
          </p:nvPr>
        </p:nvSpPr>
        <p:spPr>
          <a:xfrm>
            <a:off x="837982" y="365126"/>
            <a:ext cx="10512862" cy="741297"/>
          </a:xfrm>
        </p:spPr>
        <p:txBody>
          <a:bodyPr anchor="t">
            <a:normAutofit fontScale="90000"/>
          </a:bodyPr>
          <a:lstStyle/>
          <a:p>
            <a:r>
              <a:rPr lang="en-US" dirty="0"/>
              <a:t>Other services</a:t>
            </a:r>
            <a:br>
              <a:rPr lang="en-US" dirty="0"/>
            </a:br>
            <a:endParaRPr lang="en-US" dirty="0"/>
          </a:p>
        </p:txBody>
      </p:sp>
      <p:pic>
        <p:nvPicPr>
          <p:cNvPr id="66564" name="Picture 4" descr="René Jaun's braille display. Photo by VisualPun.ch on Flick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9283" y="1618488"/>
            <a:ext cx="3586035" cy="268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63706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95167"/>
            <a:ext cx="8303461" cy="4334256"/>
          </a:xfrm>
        </p:spPr>
        <p:txBody>
          <a:bodyPr>
            <a:normAutofit/>
          </a:bodyPr>
          <a:lstStyle/>
          <a:p>
            <a:r>
              <a:rPr lang="en-US" b="0" dirty="0" smtClean="0">
                <a:hlinkClick r:id="rId2"/>
              </a:rPr>
              <a:t>Voice </a:t>
            </a:r>
            <a:r>
              <a:rPr lang="en-US" b="0" dirty="0">
                <a:hlinkClick r:id="rId2"/>
              </a:rPr>
              <a:t>Access</a:t>
            </a:r>
            <a:r>
              <a:rPr lang="en-US" b="0" dirty="0"/>
              <a:t> lets users control an Android device with spoken commands. Voice Access is available in a limited English-only beta on devices running Android 5.0 (API level 21) and higher. </a:t>
            </a:r>
            <a:endParaRPr lang="en-US" b="0" dirty="0" smtClean="0"/>
          </a:p>
          <a:p>
            <a:r>
              <a:rPr lang="en-US" b="0" dirty="0" smtClean="0"/>
              <a:t>To </a:t>
            </a:r>
            <a:r>
              <a:rPr lang="en-US" b="0" dirty="0"/>
              <a:t>test your app with Voice Access, learn how to </a:t>
            </a:r>
            <a:r>
              <a:rPr lang="en-US" b="0" dirty="0">
                <a:hlinkClick r:id="rId3"/>
              </a:rPr>
              <a:t>install and turn on Voice Access</a:t>
            </a:r>
            <a:r>
              <a:rPr lang="en-US" b="0" dirty="0"/>
              <a:t>.</a:t>
            </a:r>
          </a:p>
          <a:p>
            <a:endParaRPr lang="en-US" b="0" dirty="0"/>
          </a:p>
        </p:txBody>
      </p:sp>
      <p:sp>
        <p:nvSpPr>
          <p:cNvPr id="3" name="Title 2"/>
          <p:cNvSpPr>
            <a:spLocks noGrp="1"/>
          </p:cNvSpPr>
          <p:nvPr>
            <p:ph type="title"/>
          </p:nvPr>
        </p:nvSpPr>
        <p:spPr/>
        <p:txBody>
          <a:bodyPr/>
          <a:lstStyle/>
          <a:p>
            <a:r>
              <a:rPr lang="en-US" dirty="0"/>
              <a:t>Voice Access </a:t>
            </a:r>
            <a:br>
              <a:rPr lang="en-US" dirty="0"/>
            </a:br>
            <a:endParaRPr lang="en-US" dirty="0"/>
          </a:p>
        </p:txBody>
      </p:sp>
      <p:pic>
        <p:nvPicPr>
          <p:cNvPr id="67586" name="Picture 2" descr="Voice Access on App Store">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184" y="19230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88544"/>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218321"/>
            <a:ext cx="8897350" cy="4843114"/>
          </a:xfrm>
        </p:spPr>
        <p:txBody>
          <a:bodyPr>
            <a:normAutofit fontScale="77500" lnSpcReduction="20000"/>
          </a:bodyPr>
          <a:lstStyle/>
          <a:p>
            <a:r>
              <a:rPr lang="en-US" b="0" dirty="0" smtClean="0"/>
              <a:t>Testing </a:t>
            </a:r>
            <a:r>
              <a:rPr lang="en-US" b="0" dirty="0"/>
              <a:t>with analysis tools can uncover opportunities to improve accessibility that you might miss with manual testing.</a:t>
            </a:r>
          </a:p>
          <a:p>
            <a:pPr marL="0" indent="0">
              <a:buNone/>
            </a:pPr>
            <a:r>
              <a:rPr lang="en-US" b="1" dirty="0"/>
              <a:t>Accessibility Scanner</a:t>
            </a:r>
          </a:p>
          <a:p>
            <a:r>
              <a:rPr lang="en-US" b="0" dirty="0"/>
              <a:t>The </a:t>
            </a:r>
            <a:r>
              <a:rPr lang="en-US" b="0" dirty="0">
                <a:hlinkClick r:id="rId2"/>
              </a:rPr>
              <a:t>Accessibility Scanner</a:t>
            </a:r>
            <a:r>
              <a:rPr lang="en-US" b="0" dirty="0"/>
              <a:t> app scans your screen and provides suggestions to improve the accessibility of your app. Accessibility Scanner uses the </a:t>
            </a:r>
            <a:r>
              <a:rPr lang="en-US" b="0" dirty="0">
                <a:hlinkClick r:id="rId3"/>
              </a:rPr>
              <a:t>Accessibility Testing Framework</a:t>
            </a:r>
            <a:r>
              <a:rPr lang="en-US" b="0" dirty="0"/>
              <a:t> and provides specific suggestions after looking at content labels, clickable items, contrast, and more.</a:t>
            </a:r>
          </a:p>
          <a:p>
            <a:pPr marL="0" indent="0">
              <a:buNone/>
            </a:pPr>
            <a:r>
              <a:rPr lang="en-US" b="1" dirty="0"/>
              <a:t>Learn more:</a:t>
            </a:r>
          </a:p>
          <a:p>
            <a:pPr marL="571500" indent="-571500">
              <a:buFont typeface="Arial" charset="0"/>
              <a:buChar char="•"/>
            </a:pPr>
            <a:r>
              <a:rPr lang="en-US" b="0" dirty="0">
                <a:hlinkClick r:id="rId4"/>
              </a:rPr>
              <a:t>Get started with Accessibility Scanner</a:t>
            </a:r>
            <a:r>
              <a:rPr lang="en-US" b="0" dirty="0"/>
              <a:t> </a:t>
            </a:r>
          </a:p>
          <a:p>
            <a:pPr marL="571500" indent="-571500">
              <a:buFont typeface="Arial" charset="0"/>
              <a:buChar char="•"/>
            </a:pPr>
            <a:r>
              <a:rPr lang="en-US" b="0" dirty="0">
                <a:hlinkClick r:id="rId5"/>
              </a:rPr>
              <a:t>How to read Accessibility Scanner results</a:t>
            </a:r>
            <a:r>
              <a:rPr lang="en-US" b="0" dirty="0"/>
              <a:t> </a:t>
            </a:r>
          </a:p>
          <a:p>
            <a:endParaRPr lang="en-US" b="0" dirty="0"/>
          </a:p>
        </p:txBody>
      </p:sp>
      <p:sp>
        <p:nvSpPr>
          <p:cNvPr id="3" name="Title 2"/>
          <p:cNvSpPr>
            <a:spLocks noGrp="1"/>
          </p:cNvSpPr>
          <p:nvPr>
            <p:ph type="title"/>
          </p:nvPr>
        </p:nvSpPr>
        <p:spPr>
          <a:xfrm>
            <a:off x="847126" y="306053"/>
            <a:ext cx="10512862" cy="750442"/>
          </a:xfrm>
        </p:spPr>
        <p:txBody>
          <a:bodyPr/>
          <a:lstStyle/>
          <a:p>
            <a:r>
              <a:rPr lang="en-US" dirty="0"/>
              <a:t>Analysis </a:t>
            </a:r>
            <a:r>
              <a:rPr lang="en-US" dirty="0" smtClean="0"/>
              <a:t>tools</a:t>
            </a:r>
            <a:endParaRPr lang="en-US" dirty="0"/>
          </a:p>
        </p:txBody>
      </p:sp>
      <p:pic>
        <p:nvPicPr>
          <p:cNvPr id="4" name="Picture 3" descr="Android Accessibility Scann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739" y="3852929"/>
            <a:ext cx="2567888" cy="2567888"/>
          </a:xfrm>
          <a:prstGeom prst="rect">
            <a:avLst/>
          </a:prstGeom>
        </p:spPr>
      </p:pic>
    </p:spTree>
    <p:extLst>
      <p:ext uri="{BB962C8B-B14F-4D97-AF65-F5344CB8AC3E}">
        <p14:creationId xmlns:p14="http://schemas.microsoft.com/office/powerpoint/2010/main" val="371379050"/>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38605"/>
            <a:ext cx="11105416" cy="4883085"/>
          </a:xfrm>
        </p:spPr>
        <p:txBody>
          <a:bodyPr>
            <a:normAutofit fontScale="92500" lnSpcReduction="10000"/>
          </a:bodyPr>
          <a:lstStyle/>
          <a:p>
            <a:r>
              <a:rPr lang="en-US" b="0" dirty="0" smtClean="0"/>
              <a:t>Accessibility </a:t>
            </a:r>
            <a:r>
              <a:rPr lang="en-US" b="0" dirty="0"/>
              <a:t>services use a separate representation of your app's UI to operate. As you debug, you might find it useful to view the hierarchy and attributes of UI elements in the same way accessibility services view them. To accomplish this task, you can use </a:t>
            </a:r>
            <a:r>
              <a:rPr lang="en-US" b="0" i="1" dirty="0"/>
              <a:t>node tree debugging</a:t>
            </a:r>
            <a:r>
              <a:rPr lang="en-US" b="0" dirty="0"/>
              <a:t>. This tool, available in TalkBack, provides information about how an </a:t>
            </a:r>
            <a:r>
              <a:rPr lang="en-US" b="0" dirty="0">
                <a:hlinkClick r:id="rId2"/>
              </a:rPr>
              <a:t>AccessibilityService</a:t>
            </a:r>
            <a:r>
              <a:rPr lang="en-US" b="0" dirty="0"/>
              <a:t>, such as TalkBack, views UI elements within your app.</a:t>
            </a:r>
          </a:p>
          <a:p>
            <a:r>
              <a:rPr lang="en-US" b="0" dirty="0"/>
              <a:t>To learn more about how to use this tool, see </a:t>
            </a:r>
            <a:r>
              <a:rPr lang="en-US" b="0" dirty="0">
                <a:hlinkClick r:id="rId3"/>
              </a:rPr>
              <a:t>Using Node Tree Debugging</a:t>
            </a:r>
            <a:r>
              <a:rPr lang="en-US" b="0" dirty="0"/>
              <a:t>. </a:t>
            </a:r>
          </a:p>
        </p:txBody>
      </p:sp>
      <p:sp>
        <p:nvSpPr>
          <p:cNvPr id="3" name="Title 2"/>
          <p:cNvSpPr>
            <a:spLocks noGrp="1"/>
          </p:cNvSpPr>
          <p:nvPr>
            <p:ph type="title"/>
          </p:nvPr>
        </p:nvSpPr>
        <p:spPr/>
        <p:txBody>
          <a:bodyPr anchor="t"/>
          <a:lstStyle/>
          <a:p>
            <a:r>
              <a:rPr lang="en-US" dirty="0"/>
              <a:t>Node tree </a:t>
            </a:r>
            <a:r>
              <a:rPr lang="en-US" dirty="0" smtClean="0"/>
              <a:t>debugging</a:t>
            </a:r>
            <a:endParaRPr lang="en-US" dirty="0"/>
          </a:p>
        </p:txBody>
      </p:sp>
    </p:spTree>
    <p:extLst>
      <p:ext uri="{BB962C8B-B14F-4D97-AF65-F5344CB8AC3E}">
        <p14:creationId xmlns:p14="http://schemas.microsoft.com/office/powerpoint/2010/main" val="1571389708"/>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274880"/>
            <a:ext cx="11105416" cy="4795981"/>
          </a:xfrm>
        </p:spPr>
        <p:txBody>
          <a:bodyPr>
            <a:normAutofit fontScale="70000" lnSpcReduction="20000"/>
          </a:bodyPr>
          <a:lstStyle/>
          <a:p>
            <a:r>
              <a:rPr lang="en-US" b="0" dirty="0" smtClean="0"/>
              <a:t>The </a:t>
            </a:r>
            <a:r>
              <a:rPr lang="en-US" dirty="0" err="1">
                <a:hlinkClick r:id="rId2"/>
              </a:rPr>
              <a:t>uiautomatorviewer</a:t>
            </a:r>
            <a:r>
              <a:rPr lang="en-US" b="0" dirty="0"/>
              <a:t> tool provides a convenient GUI to scan and analyze the UI components currently displayed on an Android device. You can use UI </a:t>
            </a:r>
            <a:r>
              <a:rPr lang="en-US" b="0" dirty="0" err="1"/>
              <a:t>Automator</a:t>
            </a:r>
            <a:r>
              <a:rPr lang="en-US" b="0" dirty="0"/>
              <a:t> to inspect the layout hierarchy and view the properties of UI components that are visible on the foreground of the device. This information lets you create more fine-grained tests, for example by creating a UI selector that matches a specific visible property. The tool is located in the </a:t>
            </a:r>
            <a:r>
              <a:rPr lang="en-US" b="1" dirty="0"/>
              <a:t>&lt;android-</a:t>
            </a:r>
            <a:r>
              <a:rPr lang="en-US" b="1" dirty="0" err="1"/>
              <a:t>sdk</a:t>
            </a:r>
            <a:r>
              <a:rPr lang="en-US" b="1" dirty="0"/>
              <a:t>&gt;/tools/ </a:t>
            </a:r>
            <a:r>
              <a:rPr lang="en-US" b="0" dirty="0"/>
              <a:t>directory.</a:t>
            </a:r>
          </a:p>
          <a:p>
            <a:r>
              <a:rPr lang="en-US" b="0" dirty="0"/>
              <a:t>In accessibility testing, this tool is useful for debugging issues found using other testing methods. For example, if manual testing results in a view that does not have </a:t>
            </a:r>
            <a:r>
              <a:rPr lang="en-US" b="0" dirty="0" err="1"/>
              <a:t>speakable</a:t>
            </a:r>
            <a:r>
              <a:rPr lang="en-US" b="0" dirty="0"/>
              <a:t> text and should or a view that receives focus and should not, you can use the tool to help locate the source of the bug.</a:t>
            </a:r>
          </a:p>
          <a:p>
            <a:r>
              <a:rPr lang="en-US" b="0" dirty="0"/>
              <a:t>To learn more about UI </a:t>
            </a:r>
            <a:r>
              <a:rPr lang="en-US" b="0" dirty="0" err="1"/>
              <a:t>Automator</a:t>
            </a:r>
            <a:r>
              <a:rPr lang="en-US" b="0" dirty="0"/>
              <a:t> Viewer, see </a:t>
            </a:r>
            <a:r>
              <a:rPr lang="en-US" b="0" dirty="0">
                <a:hlinkClick r:id="rId3"/>
              </a:rPr>
              <a:t>Testing UI for Multiple Apps</a:t>
            </a:r>
            <a:r>
              <a:rPr lang="en-US" b="0" dirty="0"/>
              <a:t>.</a:t>
            </a:r>
          </a:p>
          <a:p>
            <a:endParaRPr lang="en-US" b="0" dirty="0"/>
          </a:p>
        </p:txBody>
      </p:sp>
      <p:sp>
        <p:nvSpPr>
          <p:cNvPr id="3" name="Title 2"/>
          <p:cNvSpPr>
            <a:spLocks noGrp="1"/>
          </p:cNvSpPr>
          <p:nvPr>
            <p:ph type="title"/>
          </p:nvPr>
        </p:nvSpPr>
        <p:spPr>
          <a:xfrm>
            <a:off x="797451" y="200534"/>
            <a:ext cx="10512862" cy="909753"/>
          </a:xfrm>
        </p:spPr>
        <p:txBody>
          <a:bodyPr anchor="t">
            <a:normAutofit fontScale="90000"/>
          </a:bodyPr>
          <a:lstStyle/>
          <a:p>
            <a:r>
              <a:rPr lang="en-US" dirty="0"/>
              <a:t>UI </a:t>
            </a:r>
            <a:r>
              <a:rPr lang="en-US" dirty="0" err="1"/>
              <a:t>Automator</a:t>
            </a:r>
            <a:r>
              <a:rPr lang="en-US" dirty="0"/>
              <a:t> Viewer</a:t>
            </a:r>
            <a:br>
              <a:rPr lang="en-US" dirty="0"/>
            </a:br>
            <a:endParaRPr lang="en-US" dirty="0"/>
          </a:p>
        </p:txBody>
      </p:sp>
    </p:spTree>
    <p:extLst>
      <p:ext uri="{BB962C8B-B14F-4D97-AF65-F5344CB8AC3E}">
        <p14:creationId xmlns:p14="http://schemas.microsoft.com/office/powerpoint/2010/main" val="1304165062"/>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143095"/>
            <a:ext cx="10563066" cy="3337465"/>
          </a:xfrm>
        </p:spPr>
        <p:txBody>
          <a:bodyPr>
            <a:normAutofit fontScale="77500" lnSpcReduction="20000"/>
          </a:bodyPr>
          <a:lstStyle/>
          <a:p>
            <a:r>
              <a:rPr lang="en-US" b="0" dirty="0" smtClean="0"/>
              <a:t>Android </a:t>
            </a:r>
            <a:r>
              <a:rPr lang="en-US" b="0" dirty="0"/>
              <a:t>Studio shows lint warnings for various accessibility issues and provides links to the places in the source code containing these issues. In the following example, an image is missing a contentDescription attribute. </a:t>
            </a:r>
            <a:endParaRPr lang="en-US" b="0" dirty="0" smtClean="0"/>
          </a:p>
          <a:p>
            <a:r>
              <a:rPr lang="en-US" b="0" dirty="0" smtClean="0"/>
              <a:t>The </a:t>
            </a:r>
            <a:r>
              <a:rPr lang="en-US" b="0" dirty="0"/>
              <a:t>missing content description results in the following message:</a:t>
            </a:r>
          </a:p>
          <a:p>
            <a:pPr marL="0" indent="0">
              <a:buNone/>
            </a:pPr>
            <a:r>
              <a:rPr lang="en-US" b="0" dirty="0">
                <a:latin typeface="Input Mono" charset="0"/>
                <a:ea typeface="Input Mono" charset="0"/>
                <a:cs typeface="Input Mono" charset="0"/>
              </a:rPr>
              <a:t>[Accessibility] Missing 'contentDescription' attribute on image </a:t>
            </a:r>
            <a:endParaRPr lang="en-US" b="0" dirty="0" smtClean="0">
              <a:latin typeface="Input Mono" charset="0"/>
              <a:ea typeface="Input Mono" charset="0"/>
              <a:cs typeface="Input Mono" charset="0"/>
            </a:endParaRPr>
          </a:p>
          <a:p>
            <a:endParaRPr lang="en-US" b="0" dirty="0"/>
          </a:p>
          <a:p>
            <a:endParaRPr lang="en-US" b="0" dirty="0"/>
          </a:p>
        </p:txBody>
      </p:sp>
      <p:sp>
        <p:nvSpPr>
          <p:cNvPr id="3" name="Title 2"/>
          <p:cNvSpPr>
            <a:spLocks noGrp="1"/>
          </p:cNvSpPr>
          <p:nvPr>
            <p:ph type="title"/>
          </p:nvPr>
        </p:nvSpPr>
        <p:spPr>
          <a:xfrm>
            <a:off x="837982" y="365127"/>
            <a:ext cx="10512862" cy="631570"/>
          </a:xfrm>
        </p:spPr>
        <p:txBody>
          <a:bodyPr>
            <a:normAutofit fontScale="90000"/>
          </a:bodyPr>
          <a:lstStyle/>
          <a:p>
            <a:r>
              <a:rPr lang="en-US" dirty="0" smtClean="0"/>
              <a:t>Lint</a:t>
            </a:r>
            <a:endParaRPr lang="en-US" dirty="0"/>
          </a:p>
        </p:txBody>
      </p:sp>
      <p:pic>
        <p:nvPicPr>
          <p:cNvPr id="4" name="Picture 4" descr="Figure shows an example of how this message appears in Android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934" y="4307579"/>
            <a:ext cx="57150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997624"/>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6" y="1652707"/>
            <a:ext cx="6164800" cy="4482917"/>
          </a:xfrm>
        </p:spPr>
        <p:txBody>
          <a:bodyPr>
            <a:normAutofit fontScale="92500" lnSpcReduction="20000"/>
          </a:bodyPr>
          <a:lstStyle/>
          <a:p>
            <a:r>
              <a:rPr lang="en-US" b="0" dirty="0" smtClean="0"/>
              <a:t>The </a:t>
            </a:r>
            <a:r>
              <a:rPr lang="en-US" b="0" dirty="0"/>
              <a:t>Android platform supports several testing frameworks, including </a:t>
            </a:r>
            <a:r>
              <a:rPr lang="en-US" b="0" dirty="0">
                <a:hlinkClick r:id="rId2"/>
              </a:rPr>
              <a:t>Espresso</a:t>
            </a:r>
            <a:r>
              <a:rPr lang="en-US" b="0" dirty="0"/>
              <a:t> and </a:t>
            </a:r>
            <a:r>
              <a:rPr lang="en-US" b="0" dirty="0">
                <a:hlinkClick r:id="rId3"/>
              </a:rPr>
              <a:t>Robolectric</a:t>
            </a:r>
            <a:r>
              <a:rPr lang="en-US" b="0" dirty="0"/>
              <a:t>, which allow you to create and run automated tests that evaluate the accessibility of your </a:t>
            </a:r>
            <a:r>
              <a:rPr lang="en-US" b="0" dirty="0" smtClean="0"/>
              <a:t>app</a:t>
            </a:r>
          </a:p>
          <a:p>
            <a:r>
              <a:rPr lang="en-US" b="0" dirty="0" smtClean="0"/>
              <a:t>Watch </a:t>
            </a:r>
            <a:r>
              <a:rPr lang="en-US" b="0" dirty="0"/>
              <a:t>the following </a:t>
            </a:r>
            <a:r>
              <a:rPr lang="en-US" b="0" dirty="0" smtClean="0"/>
              <a:t>overview </a:t>
            </a:r>
            <a:r>
              <a:rPr lang="en-US" b="0" dirty="0"/>
              <a:t>of </a:t>
            </a:r>
            <a:r>
              <a:rPr lang="en-US" b="0" dirty="0" smtClean="0">
                <a:hlinkClick r:id="rId4"/>
              </a:rPr>
              <a:t>accessibility </a:t>
            </a:r>
            <a:r>
              <a:rPr lang="en-US" b="0" dirty="0">
                <a:hlinkClick r:id="rId4"/>
              </a:rPr>
              <a:t>testing with </a:t>
            </a:r>
            <a:r>
              <a:rPr lang="en-US" b="0" dirty="0" smtClean="0">
                <a:hlinkClick r:id="rId4"/>
              </a:rPr>
              <a:t>Espresso </a:t>
            </a:r>
            <a:r>
              <a:rPr lang="en-US" b="0" dirty="0">
                <a:hlinkClick r:id="rId4"/>
              </a:rPr>
              <a:t>and </a:t>
            </a:r>
            <a:r>
              <a:rPr lang="en-US" b="0" dirty="0" smtClean="0">
                <a:hlinkClick r:id="rId4"/>
              </a:rPr>
              <a:t>Robolectric </a:t>
            </a:r>
            <a:endParaRPr lang="en-US" b="0" dirty="0"/>
          </a:p>
        </p:txBody>
      </p:sp>
      <p:sp>
        <p:nvSpPr>
          <p:cNvPr id="3" name="Title 2"/>
          <p:cNvSpPr>
            <a:spLocks noGrp="1"/>
          </p:cNvSpPr>
          <p:nvPr>
            <p:ph type="title"/>
          </p:nvPr>
        </p:nvSpPr>
        <p:spPr>
          <a:xfrm>
            <a:off x="837982" y="365126"/>
            <a:ext cx="10512862" cy="702365"/>
          </a:xfrm>
        </p:spPr>
        <p:txBody>
          <a:bodyPr anchor="t"/>
          <a:lstStyle/>
          <a:p>
            <a:r>
              <a:rPr lang="en-US" dirty="0"/>
              <a:t>Automated testing</a:t>
            </a:r>
            <a:endParaRPr lang="en-US" dirty="0"/>
          </a:p>
        </p:txBody>
      </p:sp>
      <p:pic>
        <p:nvPicPr>
          <p:cNvPr id="4" name="Picture 3" descr="Accessibility Testing Framework video from Google IO 2016">
            <a:hlinkClick r:id="rId4"/>
          </p:cNvPr>
          <p:cNvPicPr>
            <a:picLocks noChangeAspect="1"/>
          </p:cNvPicPr>
          <p:nvPr/>
        </p:nvPicPr>
        <p:blipFill>
          <a:blip r:embed="rId5"/>
          <a:stretch>
            <a:fillRect/>
          </a:stretch>
        </p:blipFill>
        <p:spPr>
          <a:xfrm>
            <a:off x="6912864" y="1790734"/>
            <a:ext cx="4519992" cy="2262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5473215"/>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5" y="1274882"/>
            <a:ext cx="10041857" cy="4906462"/>
          </a:xfrm>
        </p:spPr>
        <p:txBody>
          <a:bodyPr>
            <a:normAutofit fontScale="62500" lnSpcReduction="20000"/>
          </a:bodyPr>
          <a:lstStyle/>
          <a:p>
            <a:pPr marL="0" indent="0">
              <a:buNone/>
            </a:pPr>
            <a:r>
              <a:rPr lang="en-US" b="0" dirty="0" smtClean="0">
                <a:hlinkClick r:id="rId2"/>
              </a:rPr>
              <a:t>Espresso</a:t>
            </a:r>
            <a:r>
              <a:rPr lang="en-US" b="0" dirty="0" smtClean="0"/>
              <a:t> </a:t>
            </a:r>
            <a:r>
              <a:rPr lang="en-US" b="0" dirty="0"/>
              <a:t>is an Android testing library designed to make UI testing fast and easy. It allows you to interact with UI components under test in your app and assert that certain behaviors occur or specific conditions are met. </a:t>
            </a:r>
          </a:p>
          <a:p>
            <a:r>
              <a:rPr lang="en-US" dirty="0"/>
              <a:t>Enable checks</a:t>
            </a:r>
          </a:p>
          <a:p>
            <a:r>
              <a:rPr lang="en-US" b="0" dirty="0"/>
              <a:t>You can enable and configure accessibility testing through </a:t>
            </a:r>
            <a:r>
              <a:rPr lang="en-US" b="0" dirty="0" smtClean="0"/>
              <a:t>the</a:t>
            </a:r>
            <a:br>
              <a:rPr lang="en-US" b="0" dirty="0" smtClean="0"/>
            </a:br>
            <a:r>
              <a:rPr lang="en-US" b="0" dirty="0" smtClean="0">
                <a:hlinkClick r:id="rId3"/>
              </a:rPr>
              <a:t>AccessibilityChecks</a:t>
            </a:r>
            <a:r>
              <a:rPr lang="en-US" b="0" dirty="0" smtClean="0"/>
              <a:t> </a:t>
            </a:r>
            <a:r>
              <a:rPr lang="en-US" b="0" dirty="0"/>
              <a:t>class:</a:t>
            </a:r>
          </a:p>
          <a:p>
            <a:pPr marL="0" indent="0">
              <a:buNone/>
            </a:pPr>
            <a:r>
              <a:rPr lang="en-US" sz="3200" b="0" dirty="0" err="1">
                <a:latin typeface="Input Mono" charset="0"/>
                <a:ea typeface="Input Mono" charset="0"/>
                <a:cs typeface="Input Mono" charset="0"/>
              </a:rPr>
              <a:t>AccessibilityChecks.enable</a:t>
            </a:r>
            <a:r>
              <a:rPr lang="en-US" sz="3200" b="0" dirty="0">
                <a:latin typeface="Input Mono" charset="0"/>
                <a:ea typeface="Input Mono" charset="0"/>
                <a:cs typeface="Input Mono" charset="0"/>
              </a:rPr>
              <a:t>(); </a:t>
            </a:r>
            <a:endParaRPr lang="en-US" sz="3200" b="0" dirty="0" smtClean="0">
              <a:latin typeface="Input Mono" charset="0"/>
              <a:ea typeface="Input Mono" charset="0"/>
              <a:cs typeface="Input Mono" charset="0"/>
            </a:endParaRPr>
          </a:p>
          <a:p>
            <a:r>
              <a:rPr lang="en-US" b="0" dirty="0" smtClean="0"/>
              <a:t>By </a:t>
            </a:r>
            <a:r>
              <a:rPr lang="en-US" b="0" dirty="0"/>
              <a:t>default, the checks run when you perform any view action defined in </a:t>
            </a:r>
            <a:r>
              <a:rPr lang="en-US" b="0" dirty="0">
                <a:hlinkClick r:id="rId4"/>
              </a:rPr>
              <a:t>ViewActions</a:t>
            </a:r>
            <a:r>
              <a:rPr lang="en-US" b="0" dirty="0"/>
              <a:t>. The check includes the view on which the action is performed as well as all descendent views. You can check the entire view hierarchy of a screen using the following code:</a:t>
            </a:r>
          </a:p>
          <a:p>
            <a:pPr marL="0" indent="0">
              <a:buNone/>
            </a:pPr>
            <a:r>
              <a:rPr lang="en-US" sz="3200" b="0" dirty="0" err="1">
                <a:latin typeface="Input Mono" charset="0"/>
                <a:ea typeface="Input Mono" charset="0"/>
                <a:cs typeface="Input Mono" charset="0"/>
              </a:rPr>
              <a:t>AccessibilityChecks.enable</a:t>
            </a:r>
            <a:r>
              <a:rPr lang="en-US" sz="3200" b="0" dirty="0">
                <a:latin typeface="Input Mono" charset="0"/>
                <a:ea typeface="Input Mono" charset="0"/>
                <a:cs typeface="Input Mono" charset="0"/>
              </a:rPr>
              <a:t>().</a:t>
            </a:r>
            <a:r>
              <a:rPr lang="en-US" sz="3200" b="0" dirty="0" err="1">
                <a:latin typeface="Input Mono" charset="0"/>
                <a:ea typeface="Input Mono" charset="0"/>
                <a:cs typeface="Input Mono" charset="0"/>
              </a:rPr>
              <a:t>setRunChecksFromRootView</a:t>
            </a:r>
            <a:r>
              <a:rPr lang="en-US" sz="3200" b="0" dirty="0">
                <a:latin typeface="Input Mono" charset="0"/>
                <a:ea typeface="Input Mono" charset="0"/>
                <a:cs typeface="Input Mono" charset="0"/>
              </a:rPr>
              <a:t>(true); </a:t>
            </a:r>
            <a:endParaRPr lang="en-US" sz="3200" b="0" dirty="0" smtClean="0">
              <a:latin typeface="Input Mono" charset="0"/>
              <a:ea typeface="Input Mono" charset="0"/>
              <a:cs typeface="Input Mono" charset="0"/>
            </a:endParaRPr>
          </a:p>
          <a:p>
            <a:r>
              <a:rPr lang="en-US" b="0" dirty="0" smtClean="0"/>
              <a:t>For </a:t>
            </a:r>
            <a:r>
              <a:rPr lang="en-US" b="0" dirty="0"/>
              <a:t>more code samples, see these </a:t>
            </a:r>
            <a:r>
              <a:rPr lang="en-US" b="0" dirty="0">
                <a:hlinkClick r:id="rId5"/>
              </a:rPr>
              <a:t>demonstrative tests</a:t>
            </a:r>
            <a:r>
              <a:rPr lang="en-US" b="0" dirty="0"/>
              <a:t>.</a:t>
            </a:r>
          </a:p>
          <a:p>
            <a:endParaRPr lang="en-US" b="0" dirty="0"/>
          </a:p>
        </p:txBody>
      </p:sp>
      <p:sp>
        <p:nvSpPr>
          <p:cNvPr id="3" name="Title 2"/>
          <p:cNvSpPr>
            <a:spLocks noGrp="1"/>
          </p:cNvSpPr>
          <p:nvPr>
            <p:ph type="title"/>
          </p:nvPr>
        </p:nvSpPr>
        <p:spPr>
          <a:xfrm>
            <a:off x="837982" y="365127"/>
            <a:ext cx="10512862" cy="677290"/>
          </a:xfrm>
        </p:spPr>
        <p:txBody>
          <a:bodyPr anchor="t">
            <a:normAutofit fontScale="90000"/>
          </a:bodyPr>
          <a:lstStyle/>
          <a:p>
            <a:r>
              <a:rPr lang="en-US" dirty="0" smtClean="0"/>
              <a:t>Espresso</a:t>
            </a:r>
            <a:endParaRPr lang="en-US" dirty="0"/>
          </a:p>
        </p:txBody>
      </p:sp>
      <p:pic>
        <p:nvPicPr>
          <p:cNvPr id="4" name="Picture 3" descr="espresso: UI Testing for Android">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9195" y="1473503"/>
            <a:ext cx="2423706" cy="2748391"/>
          </a:xfrm>
          <a:prstGeom prst="rect">
            <a:avLst/>
          </a:prstGeom>
        </p:spPr>
      </p:pic>
    </p:spTree>
    <p:extLst>
      <p:ext uri="{BB962C8B-B14F-4D97-AF65-F5344CB8AC3E}">
        <p14:creationId xmlns:p14="http://schemas.microsoft.com/office/powerpoint/2010/main" val="171608131"/>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3" y="1295766"/>
            <a:ext cx="11105416" cy="2691772"/>
          </a:xfrm>
        </p:spPr>
        <p:txBody>
          <a:bodyPr>
            <a:normAutofit/>
          </a:bodyPr>
          <a:lstStyle/>
          <a:p>
            <a:pPr defTabSz="914400">
              <a:spcBef>
                <a:spcPts val="0"/>
              </a:spcBef>
            </a:pPr>
            <a:r>
              <a:rPr lang="en-US" sz="2400" b="0" dirty="0"/>
              <a:t>Android has several accessibility-focused features baked into the platform, which make it easy to optimize your application for those with visual or physical disabilities. However, it's not always obvious what the correct optimizations are, or the easiest way to leverage the framework toward this purpose. </a:t>
            </a:r>
            <a:endParaRPr lang="en-US" sz="2400" b="0" dirty="0" smtClean="0"/>
          </a:p>
          <a:p>
            <a:pPr defTabSz="914400">
              <a:spcBef>
                <a:spcPts val="0"/>
              </a:spcBef>
            </a:pPr>
            <a:endParaRPr lang="en-US" sz="2400" b="0" dirty="0"/>
          </a:p>
          <a:p>
            <a:pPr defTabSz="914400">
              <a:spcBef>
                <a:spcPts val="0"/>
              </a:spcBef>
            </a:pPr>
            <a:r>
              <a:rPr lang="en-US" sz="2400" b="0" dirty="0" smtClean="0"/>
              <a:t>This </a:t>
            </a:r>
            <a:r>
              <a:rPr lang="en-US" sz="2400" b="0" dirty="0"/>
              <a:t>lesson shows you how to implement the strategies and platform features that make for a great accessibility-enabled Android application.</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sz="2400" b="0" dirty="0"/>
          </a:p>
        </p:txBody>
      </p:sp>
      <p:sp>
        <p:nvSpPr>
          <p:cNvPr id="3" name="Title 2"/>
          <p:cNvSpPr>
            <a:spLocks noGrp="1"/>
          </p:cNvSpPr>
          <p:nvPr>
            <p:ph type="title"/>
          </p:nvPr>
        </p:nvSpPr>
        <p:spPr/>
        <p:txBody>
          <a:bodyPr/>
          <a:lstStyle/>
          <a:p>
            <a:r>
              <a:rPr lang="en-US" dirty="0"/>
              <a:t>Developing Accessible Applications</a:t>
            </a:r>
            <a:br>
              <a:rPr lang="en-US" dirty="0"/>
            </a:br>
            <a:endParaRPr lang="en-US" dirty="0"/>
          </a:p>
        </p:txBody>
      </p:sp>
      <p:sp>
        <p:nvSpPr>
          <p:cNvPr id="5" name="Rectangle 4"/>
          <p:cNvSpPr/>
          <p:nvPr/>
        </p:nvSpPr>
        <p:spPr>
          <a:xfrm>
            <a:off x="501173" y="4188277"/>
            <a:ext cx="6092825" cy="2308324"/>
          </a:xfrm>
          <a:prstGeom prst="rect">
            <a:avLst/>
          </a:prstGeom>
        </p:spPr>
        <p:txBody>
          <a:bodyPr>
            <a:spAutoFit/>
          </a:bodyPr>
          <a:lstStyle/>
          <a:p>
            <a:r>
              <a:rPr lang="en-US" sz="1800" b="1" dirty="0"/>
              <a:t>This lesson teaches you to</a:t>
            </a:r>
          </a:p>
          <a:p>
            <a:pPr>
              <a:buFont typeface="+mj-lt"/>
              <a:buAutoNum type="arabicPeriod"/>
            </a:pPr>
            <a:r>
              <a:rPr lang="en-US" sz="1800" dirty="0" smtClean="0">
                <a:hlinkClick r:id="rId2" action="ppaction://hlinksldjump"/>
              </a:rPr>
              <a:t>Add </a:t>
            </a:r>
            <a:r>
              <a:rPr lang="en-US" sz="1800" dirty="0">
                <a:hlinkClick r:id="rId2" action="ppaction://hlinksldjump"/>
              </a:rPr>
              <a:t>Content </a:t>
            </a:r>
            <a:r>
              <a:rPr lang="en-US" sz="1800" dirty="0" smtClean="0">
                <a:hlinkClick r:id="rId2" action="ppaction://hlinksldjump"/>
              </a:rPr>
              <a:t>Descriptions</a:t>
            </a:r>
            <a:endParaRPr lang="en-US" sz="1800" dirty="0" smtClean="0"/>
          </a:p>
          <a:p>
            <a:pPr>
              <a:buFont typeface="+mj-lt"/>
              <a:buAutoNum type="arabicPeriod"/>
            </a:pPr>
            <a:r>
              <a:rPr lang="en-US" sz="1800" dirty="0" smtClean="0">
                <a:hlinkClick r:id="rId3" action="ppaction://hlinksldjump"/>
              </a:rPr>
              <a:t>Accessible Forms</a:t>
            </a:r>
            <a:endParaRPr lang="en-US" sz="1800" dirty="0"/>
          </a:p>
          <a:p>
            <a:pPr>
              <a:buFont typeface="+mj-lt"/>
              <a:buAutoNum type="arabicPeriod"/>
            </a:pPr>
            <a:r>
              <a:rPr lang="en-US" sz="1800" dirty="0">
                <a:hlinkClick r:id="rId4" action="ppaction://hlinksldjump"/>
              </a:rPr>
              <a:t>Design for Focus Navigation</a:t>
            </a:r>
            <a:endParaRPr lang="en-US" sz="1800" dirty="0"/>
          </a:p>
          <a:p>
            <a:pPr>
              <a:buFont typeface="+mj-lt"/>
              <a:buAutoNum type="arabicPeriod"/>
            </a:pPr>
            <a:r>
              <a:rPr lang="en-US" sz="1800" dirty="0">
                <a:hlinkClick r:id="rId5" action="ppaction://hlinksldjump"/>
              </a:rPr>
              <a:t>Fire Accessibility Events</a:t>
            </a:r>
            <a:endParaRPr lang="en-US" sz="1800" dirty="0"/>
          </a:p>
          <a:p>
            <a:pPr>
              <a:buFont typeface="+mj-lt"/>
              <a:buAutoNum type="arabicPeriod"/>
            </a:pPr>
            <a:r>
              <a:rPr lang="en-US" sz="1800" dirty="0">
                <a:hlinkClick r:id="rId6" action="ppaction://hlinksldjump"/>
              </a:rPr>
              <a:t>Test Your Application</a:t>
            </a:r>
            <a:endParaRPr lang="en-US" sz="1800" dirty="0"/>
          </a:p>
          <a:p>
            <a:r>
              <a:rPr lang="en-US" sz="1800" b="1" dirty="0"/>
              <a:t>You should also read</a:t>
            </a:r>
          </a:p>
          <a:p>
            <a:pPr>
              <a:buFont typeface="Arial" charset="0"/>
              <a:buChar char="•"/>
            </a:pPr>
            <a:r>
              <a:rPr lang="en-US" sz="1800" dirty="0">
                <a:hlinkClick r:id="rId7"/>
              </a:rPr>
              <a:t>Making Applications </a:t>
            </a:r>
            <a:r>
              <a:rPr lang="en-US" sz="1800" dirty="0" smtClean="0">
                <a:hlinkClick r:id="rId7"/>
              </a:rPr>
              <a:t>Accessible</a:t>
            </a:r>
            <a:r>
              <a:rPr lang="en-US" sz="1800" dirty="0" smtClean="0"/>
              <a:t> </a:t>
            </a:r>
            <a:r>
              <a:rPr lang="mr-IN" sz="1800" dirty="0" smtClean="0"/>
              <a:t>–</a:t>
            </a:r>
            <a:r>
              <a:rPr lang="en-US" sz="1800" dirty="0" smtClean="0"/>
              <a:t> Google Developer </a:t>
            </a:r>
            <a:endParaRPr lang="en-US" sz="1800" dirty="0"/>
          </a:p>
        </p:txBody>
      </p:sp>
    </p:spTree>
    <p:extLst>
      <p:ext uri="{BB962C8B-B14F-4D97-AF65-F5344CB8AC3E}">
        <p14:creationId xmlns:p14="http://schemas.microsoft.com/office/powerpoint/2010/main" val="277678913"/>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252728"/>
            <a:ext cx="11105416" cy="4837176"/>
          </a:xfrm>
        </p:spPr>
        <p:txBody>
          <a:bodyPr>
            <a:normAutofit fontScale="70000" lnSpcReduction="20000"/>
          </a:bodyPr>
          <a:lstStyle/>
          <a:p>
            <a:r>
              <a:rPr lang="en-US" b="0" dirty="0" smtClean="0"/>
              <a:t>When </a:t>
            </a:r>
            <a:r>
              <a:rPr lang="en-US" b="0" dirty="0"/>
              <a:t>first enabling checks, you may encounter a number of issues you may not be able to deal with immediately. You can suppress test failures resulting from these issues by setting a matcher for the results that you would like to suppress. To do so, obtain an </a:t>
            </a:r>
            <a:r>
              <a:rPr lang="en-US" dirty="0" err="1"/>
              <a:t>AccessibilityValidator</a:t>
            </a:r>
            <a:r>
              <a:rPr lang="en-US" b="0" dirty="0"/>
              <a:t> object by calling the </a:t>
            </a:r>
            <a:r>
              <a:rPr lang="en-US" dirty="0"/>
              <a:t>enable() </a:t>
            </a:r>
            <a:r>
              <a:rPr lang="en-US" b="0" dirty="0"/>
              <a:t>method of the </a:t>
            </a:r>
            <a:r>
              <a:rPr lang="en-US" dirty="0" err="1">
                <a:hlinkClick r:id="rId2"/>
              </a:rPr>
              <a:t>AccessibilityChecks</a:t>
            </a:r>
            <a:r>
              <a:rPr lang="en-US" b="0" dirty="0"/>
              <a:t> class, then use the returned </a:t>
            </a:r>
            <a:r>
              <a:rPr lang="en-US" dirty="0" err="1"/>
              <a:t>AccessibilityValidator</a:t>
            </a:r>
            <a:r>
              <a:rPr lang="en-US" b="0" dirty="0" err="1"/>
              <a:t>'s</a:t>
            </a:r>
            <a:r>
              <a:rPr lang="en-US" b="0" dirty="0"/>
              <a:t> </a:t>
            </a:r>
            <a:r>
              <a:rPr lang="en-US" dirty="0" err="1"/>
              <a:t>setSuppressingResultMatcher</a:t>
            </a:r>
            <a:r>
              <a:rPr lang="en-US" dirty="0"/>
              <a:t>() </a:t>
            </a:r>
            <a:r>
              <a:rPr lang="en-US" b="0" dirty="0"/>
              <a:t>method to configure a suppressing matcher.</a:t>
            </a:r>
          </a:p>
          <a:p>
            <a:r>
              <a:rPr lang="en-US" b="0" dirty="0"/>
              <a:t>In the following example, all issues related to touch target size on </a:t>
            </a:r>
            <a:r>
              <a:rPr lang="en-US" b="0" dirty="0">
                <a:hlinkClick r:id="rId3"/>
              </a:rPr>
              <a:t>View</a:t>
            </a:r>
            <a:r>
              <a:rPr lang="en-US" b="0" dirty="0"/>
              <a:t> objects with a resource ID of "overflow" are suppressed:</a:t>
            </a:r>
          </a:p>
          <a:p>
            <a:pPr marL="0" indent="0">
              <a:buNone/>
            </a:pPr>
            <a:r>
              <a:rPr lang="en-US" sz="2900" b="0" dirty="0" err="1">
                <a:latin typeface="Input Mono" charset="0"/>
                <a:ea typeface="Input Mono" charset="0"/>
                <a:cs typeface="Input Mono" charset="0"/>
              </a:rPr>
              <a:t>AccessibilityValidator</a:t>
            </a:r>
            <a:r>
              <a:rPr lang="en-US" sz="2900" b="0" dirty="0">
                <a:latin typeface="Input Mono" charset="0"/>
                <a:ea typeface="Input Mono" charset="0"/>
                <a:cs typeface="Input Mono" charset="0"/>
              </a:rPr>
              <a:t> validator = </a:t>
            </a:r>
            <a:r>
              <a:rPr lang="en-US" sz="2900" b="0" dirty="0" err="1">
                <a:latin typeface="Input Mono" charset="0"/>
                <a:ea typeface="Input Mono" charset="0"/>
                <a:cs typeface="Input Mono" charset="0"/>
              </a:rPr>
              <a:t>AccessibilityChecks.enable</a:t>
            </a:r>
            <a:r>
              <a:rPr lang="en-US" sz="2900" b="0" dirty="0">
                <a:latin typeface="Input Mono" charset="0"/>
                <a:ea typeface="Input Mono" charset="0"/>
                <a:cs typeface="Input Mono" charset="0"/>
              </a:rPr>
              <a:t>();</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Matcher&lt;</a:t>
            </a:r>
            <a:r>
              <a:rPr lang="en-US" sz="2900" b="0" dirty="0" err="1">
                <a:latin typeface="Input Mono" charset="0"/>
                <a:ea typeface="Input Mono" charset="0"/>
                <a:cs typeface="Input Mono" charset="0"/>
              </a:rPr>
              <a:t>AccessibilityViewCheckResult</a:t>
            </a:r>
            <a:r>
              <a:rPr lang="en-US" sz="2900" b="0" dirty="0">
                <a:latin typeface="Input Mono" charset="0"/>
                <a:ea typeface="Input Mono" charset="0"/>
                <a:cs typeface="Input Mono" charset="0"/>
              </a:rPr>
              <a:t>&gt; </a:t>
            </a:r>
            <a:r>
              <a:rPr lang="en-US" sz="2900" b="0" dirty="0" err="1">
                <a:latin typeface="Input Mono" charset="0"/>
                <a:ea typeface="Input Mono" charset="0"/>
                <a:cs typeface="Input Mono" charset="0"/>
              </a:rPr>
              <a:t>myMatcher</a:t>
            </a:r>
            <a:r>
              <a:rPr lang="en-US" sz="2900" b="0" dirty="0">
                <a:latin typeface="Input Mono" charset="0"/>
                <a:ea typeface="Input Mono" charset="0"/>
                <a:cs typeface="Input Mono" charset="0"/>
              </a:rPr>
              <a:t> =</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r>
              <a:rPr lang="en-US" sz="2900" b="0" dirty="0" err="1">
                <a:latin typeface="Input Mono" charset="0"/>
                <a:ea typeface="Input Mono" charset="0"/>
                <a:cs typeface="Input Mono" charset="0"/>
              </a:rPr>
              <a:t>allOf</a:t>
            </a:r>
            <a:r>
              <a:rPr lang="en-US" sz="2900" b="0" dirty="0">
                <a:latin typeface="Input Mono" charset="0"/>
                <a:ea typeface="Input Mono" charset="0"/>
                <a:cs typeface="Input Mono" charset="0"/>
              </a:rPr>
              <a:t>(</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r>
              <a:rPr lang="en-US" sz="2900" b="0" dirty="0" err="1">
                <a:latin typeface="Input Mono" charset="0"/>
                <a:ea typeface="Input Mono" charset="0"/>
                <a:cs typeface="Input Mono" charset="0"/>
              </a:rPr>
              <a:t>matchesCheckNames</a:t>
            </a:r>
            <a:r>
              <a:rPr lang="en-US" sz="2900" b="0" dirty="0">
                <a:latin typeface="Input Mono" charset="0"/>
                <a:ea typeface="Input Mono" charset="0"/>
                <a:cs typeface="Input Mono" charset="0"/>
              </a:rPr>
              <a:t>(is("</a:t>
            </a:r>
            <a:r>
              <a:rPr lang="en-US" sz="2900" b="0" dirty="0" err="1">
                <a:latin typeface="Input Mono" charset="0"/>
                <a:ea typeface="Input Mono" charset="0"/>
                <a:cs typeface="Input Mono" charset="0"/>
              </a:rPr>
              <a:t>TouchTargetSizeViewCheck</a:t>
            </a:r>
            <a:r>
              <a:rPr lang="en-US" sz="2900" b="0" dirty="0">
                <a:latin typeface="Input Mono" charset="0"/>
                <a:ea typeface="Input Mono" charset="0"/>
                <a:cs typeface="Input Mono" charset="0"/>
              </a:rPr>
              <a:t>")),</a:t>
            </a:r>
            <a:br>
              <a:rPr lang="en-US" sz="2900" b="0" dirty="0">
                <a:latin typeface="Input Mono" charset="0"/>
                <a:ea typeface="Input Mono" charset="0"/>
                <a:cs typeface="Input Mono" charset="0"/>
              </a:rPr>
            </a:br>
            <a:r>
              <a:rPr lang="en-US" sz="2900" b="0" dirty="0">
                <a:latin typeface="Input Mono" charset="0"/>
                <a:ea typeface="Input Mono" charset="0"/>
                <a:cs typeface="Input Mono" charset="0"/>
              </a:rPr>
              <a:t>                </a:t>
            </a:r>
            <a:r>
              <a:rPr lang="en-US" sz="2900" b="0" dirty="0" err="1">
                <a:latin typeface="Input Mono" charset="0"/>
                <a:ea typeface="Input Mono" charset="0"/>
                <a:cs typeface="Input Mono" charset="0"/>
              </a:rPr>
              <a:t>matchesViews</a:t>
            </a:r>
            <a:r>
              <a:rPr lang="en-US" sz="2900" b="0" dirty="0">
                <a:latin typeface="Input Mono" charset="0"/>
                <a:ea typeface="Input Mono" charset="0"/>
                <a:cs typeface="Input Mono" charset="0"/>
              </a:rPr>
              <a:t>(</a:t>
            </a:r>
            <a:r>
              <a:rPr lang="en-US" sz="2900" b="0" dirty="0" err="1">
                <a:latin typeface="Input Mono" charset="0"/>
                <a:ea typeface="Input Mono" charset="0"/>
                <a:cs typeface="Input Mono" charset="0"/>
              </a:rPr>
              <a:t>withId</a:t>
            </a:r>
            <a:r>
              <a:rPr lang="en-US" sz="2900" b="0" dirty="0">
                <a:latin typeface="Input Mono" charset="0"/>
                <a:ea typeface="Input Mono" charset="0"/>
                <a:cs typeface="Input Mono" charset="0"/>
              </a:rPr>
              <a:t>(</a:t>
            </a:r>
            <a:r>
              <a:rPr lang="en-US" sz="2900" b="0" dirty="0" err="1">
                <a:latin typeface="Input Mono" charset="0"/>
                <a:ea typeface="Input Mono" charset="0"/>
                <a:cs typeface="Input Mono" charset="0"/>
              </a:rPr>
              <a:t>R.id.my_overflow</a:t>
            </a:r>
            <a:r>
              <a:rPr lang="en-US" sz="2900" b="0" dirty="0">
                <a:latin typeface="Input Mono" charset="0"/>
                <a:ea typeface="Input Mono" charset="0"/>
                <a:cs typeface="Input Mono" charset="0"/>
              </a:rPr>
              <a:t>)));</a:t>
            </a:r>
            <a:br>
              <a:rPr lang="en-US" sz="2900" b="0" dirty="0">
                <a:latin typeface="Input Mono" charset="0"/>
                <a:ea typeface="Input Mono" charset="0"/>
                <a:cs typeface="Input Mono" charset="0"/>
              </a:rPr>
            </a:br>
            <a:r>
              <a:rPr lang="en-US" sz="2900" b="0" dirty="0" err="1">
                <a:latin typeface="Input Mono" charset="0"/>
                <a:ea typeface="Input Mono" charset="0"/>
                <a:cs typeface="Input Mono" charset="0"/>
              </a:rPr>
              <a:t>validator.setSuppressingResultMatcher</a:t>
            </a:r>
            <a:r>
              <a:rPr lang="en-US" sz="2900" b="0" dirty="0">
                <a:latin typeface="Input Mono" charset="0"/>
                <a:ea typeface="Input Mono" charset="0"/>
                <a:cs typeface="Input Mono" charset="0"/>
              </a:rPr>
              <a:t>(</a:t>
            </a:r>
            <a:r>
              <a:rPr lang="en-US" sz="2900" b="0" dirty="0" err="1">
                <a:latin typeface="Input Mono" charset="0"/>
                <a:ea typeface="Input Mono" charset="0"/>
                <a:cs typeface="Input Mono" charset="0"/>
              </a:rPr>
              <a:t>myMatcher</a:t>
            </a:r>
            <a:r>
              <a:rPr lang="en-US" sz="2900" b="0" dirty="0">
                <a:latin typeface="Input Mono" charset="0"/>
                <a:ea typeface="Input Mono" charset="0"/>
                <a:cs typeface="Input Mono" charset="0"/>
              </a:rPr>
              <a:t>); </a:t>
            </a:r>
          </a:p>
          <a:p>
            <a:endParaRPr lang="en-US" b="0" dirty="0"/>
          </a:p>
        </p:txBody>
      </p:sp>
      <p:sp>
        <p:nvSpPr>
          <p:cNvPr id="3" name="Title 2"/>
          <p:cNvSpPr>
            <a:spLocks noGrp="1"/>
          </p:cNvSpPr>
          <p:nvPr>
            <p:ph type="title"/>
          </p:nvPr>
        </p:nvSpPr>
        <p:spPr/>
        <p:txBody>
          <a:bodyPr/>
          <a:lstStyle/>
          <a:p>
            <a:r>
              <a:rPr lang="en-US" dirty="0" smtClean="0"/>
              <a:t>Espresso: </a:t>
            </a:r>
            <a:r>
              <a:rPr lang="en-US" dirty="0"/>
              <a:t>Suppress known issues</a:t>
            </a:r>
            <a:br>
              <a:rPr lang="en-US" dirty="0"/>
            </a:br>
            <a:endParaRPr lang="en-US" dirty="0"/>
          </a:p>
        </p:txBody>
      </p:sp>
    </p:spTree>
    <p:extLst>
      <p:ext uri="{BB962C8B-B14F-4D97-AF65-F5344CB8AC3E}">
        <p14:creationId xmlns:p14="http://schemas.microsoft.com/office/powerpoint/2010/main" val="1632661182"/>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755648"/>
            <a:ext cx="10041858" cy="4334256"/>
          </a:xfrm>
        </p:spPr>
        <p:txBody>
          <a:bodyPr>
            <a:normAutofit fontScale="62500" lnSpcReduction="20000"/>
          </a:bodyPr>
          <a:lstStyle/>
          <a:p>
            <a:r>
              <a:rPr lang="en-US" b="0" dirty="0" smtClean="0"/>
              <a:t>Robolectric </a:t>
            </a:r>
            <a:r>
              <a:rPr lang="en-US" b="0" dirty="0"/>
              <a:t>is an open-source Android testing library that lets you test real Android code on a JVM, without needing to start an emulator. Learn how to </a:t>
            </a:r>
            <a:r>
              <a:rPr lang="en-US" b="0" dirty="0">
                <a:hlinkClick r:id="rId2"/>
              </a:rPr>
              <a:t>get started with Robolectric</a:t>
            </a:r>
            <a:r>
              <a:rPr lang="en-US" b="0" dirty="0"/>
              <a:t>. </a:t>
            </a:r>
            <a:endParaRPr lang="en-US" b="0" dirty="0" smtClean="0"/>
          </a:p>
          <a:p>
            <a:endParaRPr lang="en-US" b="0" dirty="0"/>
          </a:p>
          <a:p>
            <a:pPr marL="274320" lvl="3" indent="0">
              <a:buNone/>
            </a:pPr>
            <a:r>
              <a:rPr lang="en-US" b="0" dirty="0"/>
              <a:t>Note: UI testing with Robolectric has some shortcomings, so you should use other forms of testing in addition to this tool. For example, Robolectric cannot give reliable results for touch target size and duplicate clickable items. To detect these issues, consider using </a:t>
            </a:r>
            <a:r>
              <a:rPr lang="en-US" b="0" dirty="0">
                <a:hlinkClick r:id="rId3"/>
              </a:rPr>
              <a:t>Accessibility Scanner</a:t>
            </a:r>
            <a:r>
              <a:rPr lang="en-US" b="0" dirty="0"/>
              <a:t>.</a:t>
            </a:r>
          </a:p>
          <a:p>
            <a:pPr marL="0" indent="0">
              <a:buNone/>
            </a:pPr>
            <a:r>
              <a:rPr lang="en-US" dirty="0"/>
              <a:t>Suppress known issues</a:t>
            </a:r>
          </a:p>
          <a:p>
            <a:r>
              <a:rPr lang="en-US" b="0" dirty="0"/>
              <a:t>When first enabling checks for Robolectric, you may encounter a number of issues you may not be able to deal with immediately. You can suppress these errors by setting a matcher for the results that you would like to suppress. For more information, see the documentation for the </a:t>
            </a:r>
            <a:r>
              <a:rPr lang="en-US" b="0" dirty="0">
                <a:hlinkClick r:id="rId4"/>
              </a:rPr>
              <a:t>setSuppressingResultMatcher()</a:t>
            </a:r>
            <a:r>
              <a:rPr lang="en-US" b="0" dirty="0"/>
              <a:t> method of the </a:t>
            </a:r>
            <a:r>
              <a:rPr lang="en-US" b="0" dirty="0">
                <a:hlinkClick r:id="rId5"/>
              </a:rPr>
              <a:t>AccessibilityUtil</a:t>
            </a:r>
            <a:r>
              <a:rPr lang="en-US" b="0" dirty="0"/>
              <a:t> class that is available in Robolectric.</a:t>
            </a:r>
          </a:p>
          <a:p>
            <a:endParaRPr lang="en-US" b="0" dirty="0"/>
          </a:p>
        </p:txBody>
      </p:sp>
      <p:sp>
        <p:nvSpPr>
          <p:cNvPr id="3" name="Title 2"/>
          <p:cNvSpPr>
            <a:spLocks noGrp="1"/>
          </p:cNvSpPr>
          <p:nvPr>
            <p:ph type="title"/>
          </p:nvPr>
        </p:nvSpPr>
        <p:spPr/>
        <p:txBody>
          <a:bodyPr/>
          <a:lstStyle/>
          <a:p>
            <a:r>
              <a:rPr lang="en-US" dirty="0" smtClean="0"/>
              <a:t>Robolectric</a:t>
            </a:r>
            <a:endParaRPr lang="en-US" dirty="0"/>
          </a:p>
        </p:txBody>
      </p:sp>
      <p:pic>
        <p:nvPicPr>
          <p:cNvPr id="70658" name="Picture 2" descr="Robolectric">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889" y="1755648"/>
            <a:ext cx="1206703" cy="97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387321"/>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174" y="1316736"/>
            <a:ext cx="11105416" cy="4828032"/>
          </a:xfrm>
        </p:spPr>
        <p:txBody>
          <a:bodyPr>
            <a:normAutofit fontScale="70000" lnSpcReduction="20000"/>
          </a:bodyPr>
          <a:lstStyle/>
          <a:p>
            <a:r>
              <a:rPr lang="en-US" b="0" dirty="0" smtClean="0"/>
              <a:t>Along </a:t>
            </a:r>
            <a:r>
              <a:rPr lang="en-US" b="0" dirty="0"/>
              <a:t>with the other testing methods in this guide, user testing can provide specific and valuable insights about the usability of your app.</a:t>
            </a:r>
          </a:p>
          <a:p>
            <a:r>
              <a:rPr lang="en-US" b="0" dirty="0"/>
              <a:t>To find users who can test your app, use methods such as the following:</a:t>
            </a:r>
          </a:p>
          <a:p>
            <a:pPr marL="571500" indent="-571500">
              <a:buFont typeface="Arial" charset="0"/>
              <a:buChar char="•"/>
            </a:pPr>
            <a:r>
              <a:rPr lang="en-US" b="0" dirty="0"/>
              <a:t>Reach out to local organizations, colleges, or universities that provide training for people with disabilities. </a:t>
            </a:r>
          </a:p>
          <a:p>
            <a:pPr marL="571500" indent="-571500">
              <a:buFont typeface="Arial" charset="0"/>
              <a:buChar char="•"/>
            </a:pPr>
            <a:r>
              <a:rPr lang="en-US" b="0" dirty="0"/>
              <a:t>Ask your social circle. There might be people with disabilities who are willing to help. </a:t>
            </a:r>
          </a:p>
          <a:p>
            <a:pPr marL="571500" indent="-571500">
              <a:buFont typeface="Arial" charset="0"/>
              <a:buChar char="•"/>
            </a:pPr>
            <a:r>
              <a:rPr lang="en-US" b="0" dirty="0"/>
              <a:t>Ask a user testing service (such as </a:t>
            </a:r>
            <a:r>
              <a:rPr lang="en-US" b="0" dirty="0">
                <a:hlinkClick r:id="rId2"/>
              </a:rPr>
              <a:t>usertesting.com</a:t>
            </a:r>
            <a:r>
              <a:rPr lang="en-US" b="0" dirty="0"/>
              <a:t>) if they can test your app and include users with disabilities. </a:t>
            </a:r>
          </a:p>
          <a:p>
            <a:pPr marL="571500" indent="-571500">
              <a:buFont typeface="Arial" charset="0"/>
              <a:buChar char="•"/>
            </a:pPr>
            <a:r>
              <a:rPr lang="en-US" b="0" dirty="0"/>
              <a:t>Join an accessibility forum, such as </a:t>
            </a:r>
            <a:r>
              <a:rPr lang="en-US" b="0" dirty="0">
                <a:hlinkClick r:id="rId3"/>
              </a:rPr>
              <a:t>Accessibility</a:t>
            </a:r>
            <a:r>
              <a:rPr lang="en-US" b="0" dirty="0"/>
              <a:t> or </a:t>
            </a:r>
            <a:r>
              <a:rPr lang="en-US" b="0" dirty="0">
                <a:hlinkClick r:id="rId4"/>
              </a:rPr>
              <a:t>Eyes-free</a:t>
            </a:r>
            <a:r>
              <a:rPr lang="en-US" b="0" dirty="0"/>
              <a:t>, and ask for volunteers to try your app. </a:t>
            </a:r>
          </a:p>
          <a:p>
            <a:r>
              <a:rPr lang="en-US" b="0" dirty="0"/>
              <a:t>For more tips, watch the user testing section of this </a:t>
            </a:r>
            <a:r>
              <a:rPr lang="en-US" b="0" dirty="0" smtClean="0"/>
              <a:t>video: </a:t>
            </a:r>
            <a:r>
              <a:rPr lang="en-US" b="0" dirty="0">
                <a:hlinkClick r:id="rId5"/>
              </a:rPr>
              <a:t>Behind the scenes: What's new in Android accessibility - Google I/O 2016</a:t>
            </a:r>
            <a:endParaRPr lang="en-US" b="0" dirty="0"/>
          </a:p>
          <a:p>
            <a:endParaRPr lang="en-US" b="0" dirty="0"/>
          </a:p>
        </p:txBody>
      </p:sp>
      <p:sp>
        <p:nvSpPr>
          <p:cNvPr id="3" name="Title 2"/>
          <p:cNvSpPr>
            <a:spLocks noGrp="1"/>
          </p:cNvSpPr>
          <p:nvPr>
            <p:ph type="title"/>
          </p:nvPr>
        </p:nvSpPr>
        <p:spPr>
          <a:xfrm>
            <a:off x="837982" y="365127"/>
            <a:ext cx="10512862" cy="723010"/>
          </a:xfrm>
        </p:spPr>
        <p:txBody>
          <a:bodyPr/>
          <a:lstStyle/>
          <a:p>
            <a:r>
              <a:rPr lang="en-US" dirty="0"/>
              <a:t>User </a:t>
            </a:r>
            <a:r>
              <a:rPr lang="en-US" dirty="0" smtClean="0"/>
              <a:t>testing</a:t>
            </a:r>
            <a:endParaRPr lang="en-US" dirty="0"/>
          </a:p>
        </p:txBody>
      </p:sp>
    </p:spTree>
    <p:extLst>
      <p:ext uri="{BB962C8B-B14F-4D97-AF65-F5344CB8AC3E}">
        <p14:creationId xmlns:p14="http://schemas.microsoft.com/office/powerpoint/2010/main" val="22863615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00592" y="1537229"/>
            <a:ext cx="11105416" cy="4334256"/>
          </a:xfrm>
        </p:spPr>
        <p:txBody>
          <a:bodyPr>
            <a:normAutofit fontScale="62500" lnSpcReduction="20000"/>
          </a:bodyPr>
          <a:lstStyle/>
          <a:p>
            <a:r>
              <a:rPr lang="en-US" b="0" dirty="0"/>
              <a:t>A well-designed user interface (UI) often has elements that don't require an explicit label to indicate their purpose to the user. A checkbox next to an item in a task list application has a fairly obvious purpose, as does a trash can in a file manager application. However, to your users with vision impairment, other UI cues are needed.</a:t>
            </a:r>
          </a:p>
          <a:p>
            <a:r>
              <a:rPr lang="en-US" b="0" dirty="0"/>
              <a:t>Fortunately, it's easy to add labels to UI elements in your application that can be read out loud to your user by a speech-based accessibility service like </a:t>
            </a:r>
            <a:r>
              <a:rPr lang="en-US" b="0" dirty="0">
                <a:hlinkClick r:id="rId2"/>
              </a:rPr>
              <a:t>TalkBack</a:t>
            </a:r>
            <a:r>
              <a:rPr lang="en-US" b="0" dirty="0"/>
              <a:t> . If you have a label that's likely not to change during the lifecycle of the application (such as "Pause" or "Purchase"), you can add it via the XML layout, by setting a UI element's </a:t>
            </a:r>
            <a:r>
              <a:rPr lang="en-US" b="0" dirty="0">
                <a:hlinkClick r:id="rId3"/>
              </a:rPr>
              <a:t>android:contentDescription</a:t>
            </a:r>
            <a:r>
              <a:rPr lang="en-US" b="0" dirty="0"/>
              <a:t> attribute, like in this example:</a:t>
            </a:r>
          </a:p>
          <a:p>
            <a:pPr marL="0" indent="0">
              <a:buNone/>
            </a:pPr>
            <a:r>
              <a:rPr lang="en-US" b="0" dirty="0">
                <a:latin typeface="Input Mono" charset="0"/>
                <a:ea typeface="Input Mono" charset="0"/>
                <a:cs typeface="Input Mono" charset="0"/>
              </a:rPr>
              <a:t>&lt;Button</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android:id</a:t>
            </a:r>
            <a:r>
              <a:rPr lang="en-US" b="0" dirty="0">
                <a:latin typeface="Input Mono" charset="0"/>
                <a:ea typeface="Input Mono" charset="0"/>
                <a:cs typeface="Input Mono" charset="0"/>
              </a:rPr>
              <a:t>=”@+id/</a:t>
            </a:r>
            <a:r>
              <a:rPr lang="en-US" b="0" dirty="0" err="1">
                <a:latin typeface="Input Mono" charset="0"/>
                <a:ea typeface="Input Mono" charset="0"/>
                <a:cs typeface="Input Mono" charset="0"/>
              </a:rPr>
              <a:t>pause_button</a:t>
            </a:r>
            <a:r>
              <a:rPr lang="en-US" b="0" dirty="0">
                <a:latin typeface="Input Mono" charset="0"/>
                <a:ea typeface="Input Mono" charset="0"/>
                <a:cs typeface="Input Mono" charset="0"/>
              </a:rPr>
              <a:t>”</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android:src</a:t>
            </a:r>
            <a:r>
              <a:rPr lang="en-US" b="0" dirty="0">
                <a:latin typeface="Input Mono" charset="0"/>
                <a:ea typeface="Input Mono" charset="0"/>
                <a:cs typeface="Input Mono" charset="0"/>
              </a:rPr>
              <a:t>=”@</a:t>
            </a:r>
            <a:r>
              <a:rPr lang="en-US" b="0" dirty="0" err="1">
                <a:latin typeface="Input Mono" charset="0"/>
                <a:ea typeface="Input Mono" charset="0"/>
                <a:cs typeface="Input Mono" charset="0"/>
              </a:rPr>
              <a:t>drawable</a:t>
            </a:r>
            <a:r>
              <a:rPr lang="en-US" b="0" dirty="0">
                <a:latin typeface="Input Mono" charset="0"/>
                <a:ea typeface="Input Mono" charset="0"/>
                <a:cs typeface="Input Mono" charset="0"/>
              </a:rPr>
              <a:t>/pause”</a:t>
            </a:r>
            <a:br>
              <a:rPr lang="en-US" b="0" dirty="0">
                <a:latin typeface="Input Mono" charset="0"/>
                <a:ea typeface="Input Mono" charset="0"/>
                <a:cs typeface="Input Mono" charset="0"/>
              </a:rPr>
            </a:br>
            <a:r>
              <a:rPr lang="en-US" b="0" dirty="0">
                <a:latin typeface="Input Mono" charset="0"/>
                <a:ea typeface="Input Mono" charset="0"/>
                <a:cs typeface="Input Mono" charset="0"/>
              </a:rPr>
              <a:t>    </a:t>
            </a:r>
            <a:r>
              <a:rPr lang="en-US" b="0" dirty="0" err="1">
                <a:latin typeface="Input Mono" charset="0"/>
                <a:ea typeface="Input Mono" charset="0"/>
                <a:cs typeface="Input Mono" charset="0"/>
              </a:rPr>
              <a:t>android:contentDescription</a:t>
            </a:r>
            <a:r>
              <a:rPr lang="en-US" b="0" dirty="0">
                <a:latin typeface="Input Mono" charset="0"/>
                <a:ea typeface="Input Mono" charset="0"/>
                <a:cs typeface="Input Mono" charset="0"/>
              </a:rPr>
              <a:t>=”@string/pause”/&gt; </a:t>
            </a:r>
          </a:p>
          <a:p>
            <a:endParaRPr lang="en-US" b="0" dirty="0"/>
          </a:p>
        </p:txBody>
      </p:sp>
      <p:sp>
        <p:nvSpPr>
          <p:cNvPr id="3" name="Title 2"/>
          <p:cNvSpPr>
            <a:spLocks noGrp="1"/>
          </p:cNvSpPr>
          <p:nvPr>
            <p:ph type="title"/>
          </p:nvPr>
        </p:nvSpPr>
        <p:spPr/>
        <p:txBody>
          <a:bodyPr/>
          <a:lstStyle/>
          <a:p>
            <a:r>
              <a:rPr lang="en-US" dirty="0"/>
              <a:t>Add Content Descriptions</a:t>
            </a:r>
            <a:br>
              <a:rPr lang="en-US" dirty="0"/>
            </a:br>
            <a:endParaRPr lang="en-US" dirty="0"/>
          </a:p>
        </p:txBody>
      </p:sp>
    </p:spTree>
    <p:extLst>
      <p:ext uri="{BB962C8B-B14F-4D97-AF65-F5344CB8AC3E}">
        <p14:creationId xmlns:p14="http://schemas.microsoft.com/office/powerpoint/2010/main" val="1529356634"/>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fontScale="55000" lnSpcReduction="20000"/>
          </a:bodyPr>
          <a:lstStyle/>
          <a:p>
            <a:r>
              <a:rPr lang="en-US" b="0" dirty="0"/>
              <a:t>However, there are plenty of situations where it's desirable to base the content description on some context, such as the state of a toggle button, or a piece selectable data like a list item. To edit the content description at runtime, use the </a:t>
            </a:r>
            <a:r>
              <a:rPr lang="en-US" b="0" dirty="0">
                <a:hlinkClick r:id="rId2"/>
              </a:rPr>
              <a:t>setContentDescription()</a:t>
            </a:r>
            <a:r>
              <a:rPr lang="en-US" b="0" dirty="0"/>
              <a:t> method, like this:</a:t>
            </a:r>
          </a:p>
          <a:p>
            <a:pPr marL="0" indent="0">
              <a:buNone/>
            </a:pPr>
            <a:r>
              <a:rPr lang="en-US" b="0" dirty="0">
                <a:latin typeface="Input Mono" charset="0"/>
                <a:ea typeface="Input Mono" charset="0"/>
                <a:cs typeface="Input Mono" charset="0"/>
              </a:rPr>
              <a:t>String contentDescription = "Select " + </a:t>
            </a:r>
            <a:r>
              <a:rPr lang="en-US" b="0" dirty="0" err="1">
                <a:latin typeface="Input Mono" charset="0"/>
                <a:ea typeface="Input Mono" charset="0"/>
                <a:cs typeface="Input Mono" charset="0"/>
              </a:rPr>
              <a:t>strValues</a:t>
            </a:r>
            <a:r>
              <a:rPr lang="en-US" b="0" dirty="0">
                <a:latin typeface="Input Mono" charset="0"/>
                <a:ea typeface="Input Mono" charset="0"/>
                <a:cs typeface="Input Mono" charset="0"/>
              </a:rPr>
              <a:t>[position];</a:t>
            </a:r>
            <a:br>
              <a:rPr lang="en-US" b="0" dirty="0">
                <a:latin typeface="Input Mono" charset="0"/>
                <a:ea typeface="Input Mono" charset="0"/>
                <a:cs typeface="Input Mono" charset="0"/>
              </a:rPr>
            </a:br>
            <a:r>
              <a:rPr lang="en-US" b="0" dirty="0" err="1">
                <a:latin typeface="Input Mono" charset="0"/>
                <a:ea typeface="Input Mono" charset="0"/>
                <a:cs typeface="Input Mono" charset="0"/>
              </a:rPr>
              <a:t>label.setContentDescription</a:t>
            </a:r>
            <a:r>
              <a:rPr lang="en-US" b="0" dirty="0">
                <a:latin typeface="Input Mono" charset="0"/>
                <a:ea typeface="Input Mono" charset="0"/>
                <a:cs typeface="Input Mono" charset="0"/>
              </a:rPr>
              <a:t>(contentDescription); </a:t>
            </a:r>
            <a:endParaRPr lang="en-US" b="0" dirty="0" smtClean="0">
              <a:latin typeface="Input Mono" charset="0"/>
              <a:ea typeface="Input Mono" charset="0"/>
              <a:cs typeface="Input Mono" charset="0"/>
            </a:endParaRPr>
          </a:p>
          <a:p>
            <a:r>
              <a:rPr lang="en-US" b="0" dirty="0" smtClean="0"/>
              <a:t>This </a:t>
            </a:r>
            <a:r>
              <a:rPr lang="en-US" b="0" dirty="0"/>
              <a:t>addition to your code is the simplest accessibility improvement you can make to your application, but one of the most useful. Try to add content descriptions wherever there's useful information, but avoid the web-developer pitfall of labelling </a:t>
            </a:r>
            <a:r>
              <a:rPr lang="en-US" b="0" i="1" dirty="0"/>
              <a:t>everything</a:t>
            </a:r>
            <a:r>
              <a:rPr lang="en-US" b="0" dirty="0"/>
              <a:t> with useless information. For instance, don't set an application icon's content description to "app icon". That just increases the noise a user needs to navigate in order to pull useful information from your interface.</a:t>
            </a:r>
          </a:p>
          <a:p>
            <a:pPr marL="0" indent="0">
              <a:buNone/>
            </a:pPr>
            <a:r>
              <a:rPr lang="en-US" b="1" dirty="0"/>
              <a:t>Try it out! </a:t>
            </a:r>
            <a:endParaRPr lang="en-US" b="1" dirty="0" smtClean="0"/>
          </a:p>
          <a:p>
            <a:pPr marL="0" indent="0">
              <a:buNone/>
            </a:pPr>
            <a:r>
              <a:rPr lang="en-US" b="0" dirty="0" smtClean="0"/>
              <a:t>Download </a:t>
            </a:r>
            <a:r>
              <a:rPr lang="en-US" b="0" dirty="0">
                <a:hlinkClick r:id="rId3"/>
              </a:rPr>
              <a:t>TalkBack</a:t>
            </a:r>
            <a:r>
              <a:rPr lang="en-US" b="0" dirty="0"/>
              <a:t> (an accessibility service published by Google) and enable it in Settings &gt; Accessibility &gt; TalkBack. Then navigate around your own application and listen for the audible cues provided by TalkBack.</a:t>
            </a:r>
          </a:p>
          <a:p>
            <a:endParaRPr lang="en-US" b="0" dirty="0"/>
          </a:p>
        </p:txBody>
      </p:sp>
      <p:sp>
        <p:nvSpPr>
          <p:cNvPr id="3" name="Title 2"/>
          <p:cNvSpPr>
            <a:spLocks noGrp="1"/>
          </p:cNvSpPr>
          <p:nvPr>
            <p:ph type="title"/>
          </p:nvPr>
        </p:nvSpPr>
        <p:spPr/>
        <p:txBody>
          <a:bodyPr/>
          <a:lstStyle/>
          <a:p>
            <a:r>
              <a:rPr lang="en-US" dirty="0" smtClean="0"/>
              <a:t>Edit contentDescription at Run Time</a:t>
            </a:r>
            <a:endParaRPr lang="en-US" dirty="0"/>
          </a:p>
        </p:txBody>
      </p:sp>
    </p:spTree>
    <p:extLst>
      <p:ext uri="{BB962C8B-B14F-4D97-AF65-F5344CB8AC3E}">
        <p14:creationId xmlns:p14="http://schemas.microsoft.com/office/powerpoint/2010/main" val="1963130744"/>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64598" y="1545336"/>
            <a:ext cx="11105416" cy="4498848"/>
          </a:xfrm>
        </p:spPr>
        <p:txBody>
          <a:bodyPr>
            <a:normAutofit/>
          </a:bodyPr>
          <a:lstStyle/>
          <a:p>
            <a:pPr marL="0" indent="0">
              <a:buNone/>
            </a:pPr>
            <a:r>
              <a:rPr lang="en-US" sz="3200" dirty="0"/>
              <a:t>Forms are critical for a great user experience and we need to make sure our users understand what each input represents. </a:t>
            </a:r>
          </a:p>
          <a:p>
            <a:pPr marL="0" indent="0">
              <a:buNone/>
            </a:pPr>
            <a:r>
              <a:rPr lang="en-US" sz="3200" b="1" dirty="0"/>
              <a:t>Form </a:t>
            </a:r>
            <a:r>
              <a:rPr lang="en-US" sz="3200" b="1" dirty="0" smtClean="0"/>
              <a:t>Labels: which </a:t>
            </a:r>
            <a:r>
              <a:rPr lang="en-US" sz="3200" b="1" dirty="0"/>
              <a:t>is correct for your app?</a:t>
            </a:r>
          </a:p>
          <a:p>
            <a:r>
              <a:rPr lang="en-US" sz="3200" dirty="0" err="1"/>
              <a:t>android:hint</a:t>
            </a:r>
            <a:endParaRPr lang="en-US" sz="3200" dirty="0"/>
          </a:p>
          <a:p>
            <a:r>
              <a:rPr lang="en-US" sz="3200" dirty="0" err="1"/>
              <a:t>android:labelFor</a:t>
            </a:r>
            <a:endParaRPr lang="en-US" sz="3200" dirty="0"/>
          </a:p>
          <a:p>
            <a:r>
              <a:rPr lang="en-US" sz="3200" dirty="0" err="1" smtClean="0"/>
              <a:t>android:contentDescription</a:t>
            </a:r>
            <a:endParaRPr lang="en-US" sz="3200" dirty="0" smtClean="0"/>
          </a:p>
          <a:p>
            <a:pPr marL="0" indent="0">
              <a:buNone/>
            </a:pPr>
            <a:r>
              <a:rPr lang="en-US" sz="3200" b="1" dirty="0" smtClean="0"/>
              <a:t>Read More: </a:t>
            </a:r>
            <a:r>
              <a:rPr lang="en-US" sz="3200" dirty="0" smtClean="0">
                <a:hlinkClick r:id="rId2"/>
              </a:rPr>
              <a:t>Android Accessibility </a:t>
            </a:r>
            <a:r>
              <a:rPr lang="mr-IN" sz="3200" dirty="0" smtClean="0">
                <a:hlinkClick r:id="rId2"/>
              </a:rPr>
              <a:t>–</a:t>
            </a:r>
            <a:r>
              <a:rPr lang="en-US" sz="3200" dirty="0" smtClean="0">
                <a:hlinkClick r:id="rId2"/>
              </a:rPr>
              <a:t> The Missing Manual</a:t>
            </a:r>
            <a:endParaRPr lang="en-US" sz="3200" dirty="0"/>
          </a:p>
        </p:txBody>
      </p:sp>
      <p:sp>
        <p:nvSpPr>
          <p:cNvPr id="3" name="Title 2"/>
          <p:cNvSpPr>
            <a:spLocks noGrp="1"/>
          </p:cNvSpPr>
          <p:nvPr>
            <p:ph type="title"/>
          </p:nvPr>
        </p:nvSpPr>
        <p:spPr>
          <a:xfrm>
            <a:off x="837982" y="365127"/>
            <a:ext cx="10512862" cy="796162"/>
          </a:xfrm>
        </p:spPr>
        <p:txBody>
          <a:bodyPr/>
          <a:lstStyle/>
          <a:p>
            <a:r>
              <a:rPr lang="en-US" dirty="0" smtClean="0"/>
              <a:t>Forms</a:t>
            </a:r>
            <a:endParaRPr lang="en-US" dirty="0"/>
          </a:p>
        </p:txBody>
      </p:sp>
    </p:spTree>
    <p:extLst>
      <p:ext uri="{BB962C8B-B14F-4D97-AF65-F5344CB8AC3E}">
        <p14:creationId xmlns:p14="http://schemas.microsoft.com/office/powerpoint/2010/main" val="1914190118"/>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Forms: </a:t>
            </a:r>
            <a:r>
              <a:rPr lang="en-US" dirty="0" err="1" smtClean="0"/>
              <a:t>android:hint</a:t>
            </a:r>
            <a:endParaRPr lang="en-US" dirty="0"/>
          </a:p>
        </p:txBody>
      </p:sp>
      <p:sp>
        <p:nvSpPr>
          <p:cNvPr id="5" name="Rectangle 4"/>
          <p:cNvSpPr/>
          <p:nvPr/>
        </p:nvSpPr>
        <p:spPr>
          <a:xfrm>
            <a:off x="837982" y="1929599"/>
            <a:ext cx="9787346" cy="1938992"/>
          </a:xfrm>
          <a:prstGeom prst="rect">
            <a:avLst/>
          </a:prstGeom>
        </p:spPr>
        <p:txBody>
          <a:bodyPr wrap="square">
            <a:spAutoFit/>
          </a:bodyPr>
          <a:lstStyle/>
          <a:p>
            <a:r>
              <a:rPr lang="en-US" sz="2400" dirty="0"/>
              <a:t>The hint is like the HTML “placeholder” attribute. It is a visible label within the input and is surfaced to the Accessibility API when the input first receives focus. However, the hint is ignored when the input has a value. SSB Bart published a great article on this topic:</a:t>
            </a:r>
            <a:br>
              <a:rPr lang="en-US" sz="2400" dirty="0"/>
            </a:br>
            <a:r>
              <a:rPr lang="en-US" sz="2400" dirty="0">
                <a:hlinkClick r:id="rId2"/>
              </a:rPr>
              <a:t>Android Accessibility Properties and TalkBack</a:t>
            </a:r>
            <a:endParaRPr lang="en-US" sz="2400" dirty="0"/>
          </a:p>
        </p:txBody>
      </p:sp>
      <p:pic>
        <p:nvPicPr>
          <p:cNvPr id="71684" name="Picture 4" descr="Android form using android:hint, but no visual lab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056" y="3276115"/>
            <a:ext cx="2857500" cy="847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37982" y="4107501"/>
            <a:ext cx="7973568" cy="1569660"/>
          </a:xfrm>
          <a:prstGeom prst="rect">
            <a:avLst/>
          </a:prstGeom>
        </p:spPr>
        <p:txBody>
          <a:bodyPr wrap="square">
            <a:spAutoFit/>
          </a:bodyPr>
          <a:lstStyle/>
          <a:p>
            <a:pPr>
              <a:buFont typeface="Arial" charset="0"/>
              <a:buChar char="•"/>
            </a:pPr>
            <a:r>
              <a:rPr lang="en-US" sz="2400" dirty="0"/>
              <a:t>This create a placeholder text string within an input</a:t>
            </a:r>
          </a:p>
          <a:p>
            <a:pPr>
              <a:buFont typeface="Arial" charset="0"/>
              <a:buChar char="•"/>
            </a:pPr>
            <a:r>
              <a:rPr lang="en-US" sz="2400" dirty="0"/>
              <a:t>This was the preferred method but is a hack</a:t>
            </a:r>
          </a:p>
          <a:p>
            <a:pPr>
              <a:buFont typeface="Arial" charset="0"/>
              <a:buChar char="•"/>
            </a:pPr>
            <a:r>
              <a:rPr lang="en-US" sz="2400" dirty="0"/>
              <a:t>The hint is removed when a user adds a value to the input</a:t>
            </a:r>
          </a:p>
          <a:p>
            <a:pPr>
              <a:buFont typeface="Arial" charset="0"/>
              <a:buChar char="•"/>
            </a:pPr>
            <a:r>
              <a:rPr lang="en-US" sz="2400" dirty="0"/>
              <a:t>Still a valid method of adding a label to an input</a:t>
            </a:r>
          </a:p>
        </p:txBody>
      </p:sp>
    </p:spTree>
    <p:extLst>
      <p:ext uri="{BB962C8B-B14F-4D97-AF65-F5344CB8AC3E}">
        <p14:creationId xmlns:p14="http://schemas.microsoft.com/office/powerpoint/2010/main" val="571181275"/>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6CDF762E-8E08-7B45-9DDD-D39A2B8E67D9}">
  <we:reference id="wa104238076" version="1.6.0.0" store="en-US" storeType="OMEX"/>
  <we:alternateReferences>
    <we:reference id="WA104238076" version="1.6.0.0" store="WA104238076" storeType="OMEX"/>
  </we:alternateReferences>
  <we:properties>
    <we:property name="__labs__" value="{&quot;configuration&quot;:{&quot;appVersion&quot;:{&quot;major&quot;:0,&quot;minor&quot;:1},&quot;components&quot;:[{&quot;name&quot;:&quot;Choice Question&quot;,&quot;question&quot;:{&quot;text/html&quot;:&quot;&lt;p&gt;What property provides an invisible label to images, interactive elements, and more?&lt;/p&gt;\n&quot;,&quot;text/plain&quot;:&quot;What property provides an invisible label to images, interactive elements, and more?&quot;},&quot;type&quot;:&quot;Labs.Components.ChoiceComponent&quot;,&quot;timeLimit&quot;:0,&quot;maxAttempts&quot;:0,&quot;choices&quot;:[{&quot;id&quot;:&quot;0&quot;,&quot;content&quot;:{&quot;text/html&quot;:&quot;&lt;p&gt;android:hint&lt;/p&gt;\n&quot;,&quot;text/plain&quot;:&quot;android:hint&quot;},&quot;name&quot;:null,&quot;value&quot;:null},{&quot;id&quot;:&quot;1&quot;,&quot;content&quot;:{&quot;text/html&quot;:&quot;&lt;p&gt;android:contentDescription&lt;/p&gt;\n&quot;,&quot;text/plain&quot;:&quot;android:contentDescription&quot;},&quot;name&quot;:null,&quot;value&quot;:null},{&quot;id&quot;:&quot;2&quot;,&quot;content&quot;:{&quot;text/html&quot;:&quot;&lt;p&gt;android:resource&lt;/p&gt;\n&quot;,&quot;text/plain&quot;:&quot;android:resource&quot;},&quot;name&quot;:null,&quot;value&quot;:null}],&quot;maxScore&quot;:1,&quot;hasAnswer&quot;:true,&quot;answer&quot;:[&quot;1&quot;],&quot;values&quot;:{&quot;hints&quot;:[]},&quot;secure&quot;:false,&quot;data&quot;:{&quot;question&quot;:&quot;&lt;p&gt;What property provides an invisible label to images, interactive elements, and more?&lt;/p&gt;\n&quot;,&quot;fontSize&quot;:&quot;medium&quot;,&quot;choices&quot;:[{&quot;id&quot;:0,&quot;choice&quot;:&quot;&lt;p&gt;android:hint&lt;/p&gt;\n&quot;,&quot;feedback&quot;:null},{&quot;id&quot;:1,&quot;choice&quot;:&quot;&lt;p&gt;android:contentDescription&lt;/p&gt;\n&quot;,&quot;feedback&quot;:null},{&quot;id&quot;:2,&quot;choice&quot;:&quot;&lt;p&gt;android:resource&lt;/p&gt;\n&quot;,&quot;feedback&quot;:null}],&quot;hasAnswer&quot;:true,&quot;answer&quot;:&quot;1&quot;,&quot;required&quot;:false,&quot;hints&quot;:[],&quot;limitAttempts&quot;:false,&quot;maxAttempts&quot;:2,&quot;allowRetries&quot;:true,&quot;shuffleChoices&quot;:false,&quot;isTimed&quot;:false,&quot;timeLimit&quot;:120,&quot;allowMultipleAnswers&quot;:false,&quot;allowChoiceEditing&quot;:true}}],&quot;name&quot;:&quot;Choice question&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1546</TotalTime>
  <Words>4672</Words>
  <Application>Microsoft Macintosh PowerPoint</Application>
  <PresentationFormat>Custom</PresentationFormat>
  <Paragraphs>333</Paragraphs>
  <Slides>52</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Avenir Next Demi Bold</vt:lpstr>
      <vt:lpstr>AvenirNext forINTUIT Bold</vt:lpstr>
      <vt:lpstr>AvenirNext forINTUIT Regular</vt:lpstr>
      <vt:lpstr>Calibri</vt:lpstr>
      <vt:lpstr>Calibri Light</vt:lpstr>
      <vt:lpstr>Input Mono</vt:lpstr>
      <vt:lpstr>Mangal</vt:lpstr>
      <vt:lpstr>Arial</vt:lpstr>
      <vt:lpstr>Office Theme</vt:lpstr>
      <vt:lpstr>Android Accessibility</vt:lpstr>
      <vt:lpstr>Implementing Accessibility </vt:lpstr>
      <vt:lpstr>Video: Developing Accessible Apps for Blind and  Visually-Impaired Users </vt:lpstr>
      <vt:lpstr>Android Course Outline</vt:lpstr>
      <vt:lpstr>Developing Accessible Applications </vt:lpstr>
      <vt:lpstr>Add Content Descriptions </vt:lpstr>
      <vt:lpstr>Edit contentDescription at Run Time</vt:lpstr>
      <vt:lpstr>Forms</vt:lpstr>
      <vt:lpstr>Forms: android:hint</vt:lpstr>
      <vt:lpstr>Forms: android:labelFor</vt:lpstr>
      <vt:lpstr>Forms: android:contentDescription</vt:lpstr>
      <vt:lpstr>Design for Focus Navigation</vt:lpstr>
      <vt:lpstr>Design for Focus Navigation - Example</vt:lpstr>
      <vt:lpstr>Fire Accessibility Events</vt:lpstr>
      <vt:lpstr>Fire Accessibility Events - Example</vt:lpstr>
      <vt:lpstr>Fire Accessibility Events - Test Your App</vt:lpstr>
      <vt:lpstr>Android Accessibility Quiz</vt:lpstr>
      <vt:lpstr>Developing an Accessibility Service</vt:lpstr>
      <vt:lpstr>Create Your Accessibility Service</vt:lpstr>
      <vt:lpstr>Create Your Accessibility Service - Manifest</vt:lpstr>
      <vt:lpstr>Configure Your Accessibility Service</vt:lpstr>
      <vt:lpstr>Configure Your Accessibility Service - Example</vt:lpstr>
      <vt:lpstr>Configure Your Accessibility Service – XML </vt:lpstr>
      <vt:lpstr>Configure Your Accessibility Service – XML Manifest</vt:lpstr>
      <vt:lpstr>Respond to AccessibilityEvents</vt:lpstr>
      <vt:lpstr>Query the View Hierarchy for More Context</vt:lpstr>
      <vt:lpstr>Query View Hierarchy for More Context - Code</vt:lpstr>
      <vt:lpstr>Query View Hierarchy for More Context - Code</vt:lpstr>
      <vt:lpstr>Testing Your App's Accessibility</vt:lpstr>
      <vt:lpstr>Testing Your App's Accessibility</vt:lpstr>
      <vt:lpstr>Manual testing</vt:lpstr>
      <vt:lpstr>TalkBack Screen Reader</vt:lpstr>
      <vt:lpstr>Explore your app with TalkBack</vt:lpstr>
      <vt:lpstr>Explore Your App with TalkBack</vt:lpstr>
      <vt:lpstr>TalkBack Developer Settings </vt:lpstr>
      <vt:lpstr>Switch Access </vt:lpstr>
      <vt:lpstr>Turn on Switch Access </vt:lpstr>
      <vt:lpstr>Set up Switch Access Using the Volume Keys</vt:lpstr>
      <vt:lpstr>Explore your app using Switch Access</vt:lpstr>
      <vt:lpstr>Use Group Selection for all Scannable Items </vt:lpstr>
      <vt:lpstr>Explore Switch Access using Group Selection</vt:lpstr>
      <vt:lpstr>Other services </vt:lpstr>
      <vt:lpstr>Voice Access  </vt:lpstr>
      <vt:lpstr>Analysis tools</vt:lpstr>
      <vt:lpstr>Node tree debugging</vt:lpstr>
      <vt:lpstr>UI Automator Viewer </vt:lpstr>
      <vt:lpstr>Lint</vt:lpstr>
      <vt:lpstr>Automated testing</vt:lpstr>
      <vt:lpstr>Espresso</vt:lpstr>
      <vt:lpstr>Espresso: Suppress known issues </vt:lpstr>
      <vt:lpstr>Robolectric</vt:lpstr>
      <vt:lpstr>User testing</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Accessibility</dc:title>
  <dc:creator>Drake, Ted</dc:creator>
  <cp:lastModifiedBy>Drake, Ted</cp:lastModifiedBy>
  <cp:revision>31</cp:revision>
  <dcterms:created xsi:type="dcterms:W3CDTF">2017-09-03T16:37:20Z</dcterms:created>
  <dcterms:modified xsi:type="dcterms:W3CDTF">2017-09-04T18:23:46Z</dcterms:modified>
</cp:coreProperties>
</file>